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5D7_853FABE3.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16_25241525.xml" ContentType="application/vnd.ms-powerpoint.comments+xml"/>
  <Override PartName="/ppt/notesSlides/notesSlide12.xml" ContentType="application/vnd.openxmlformats-officedocument.presentationml.notesSlide+xml"/>
  <Override PartName="/ppt/comments/modernComment_10D_326A5933.xml" ContentType="application/vnd.ms-powerpoint.comments+xml"/>
  <Override PartName="/ppt/notesSlides/notesSlide13.xml" ContentType="application/vnd.openxmlformats-officedocument.presentationml.notesSlide+xml"/>
  <Override PartName="/ppt/comments/modernComment_114_80C90EA5.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modernComment_12F_4D299E26.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4"/>
    <p:sldMasterId id="2147483755" r:id="rId5"/>
  </p:sldMasterIdLst>
  <p:notesMasterIdLst>
    <p:notesMasterId r:id="rId26"/>
  </p:notesMasterIdLst>
  <p:sldIdLst>
    <p:sldId id="259" r:id="rId6"/>
    <p:sldId id="1492" r:id="rId7"/>
    <p:sldId id="281" r:id="rId8"/>
    <p:sldId id="283" r:id="rId9"/>
    <p:sldId id="275" r:id="rId10"/>
    <p:sldId id="1494" r:id="rId11"/>
    <p:sldId id="1493" r:id="rId12"/>
    <p:sldId id="1495" r:id="rId13"/>
    <p:sldId id="1489" r:id="rId14"/>
    <p:sldId id="277" r:id="rId15"/>
    <p:sldId id="278" r:id="rId16"/>
    <p:sldId id="269" r:id="rId17"/>
    <p:sldId id="276" r:id="rId18"/>
    <p:sldId id="1488" r:id="rId19"/>
    <p:sldId id="261" r:id="rId20"/>
    <p:sldId id="1496" r:id="rId21"/>
    <p:sldId id="1497" r:id="rId22"/>
    <p:sldId id="263" r:id="rId23"/>
    <p:sldId id="265" r:id="rId24"/>
    <p:sldId id="303"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EB17B2BB-1A91-94C7-66ED-0489B2CDBE0C}" name="Williams, Candiss - FPAC-NRCS, DC" initials="WD" userId="S::candiss.williams@usda.gov::b85c1431-9e2a-409a-8956-fc6a591eea4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600"/>
    <a:srgbClr val="006400"/>
    <a:srgbClr val="844300"/>
    <a:srgbClr val="262626"/>
    <a:srgbClr val="005941"/>
    <a:srgbClr val="0056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994192-B7AD-450F-8D79-A939A214ACE8}" v="1" dt="2026-01-12T20:14:13.2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omments/modernComment_10D_326A5933.xml><?xml version="1.0" encoding="utf-8"?>
<p188:cmLst xmlns:a="http://schemas.openxmlformats.org/drawingml/2006/main" xmlns:r="http://schemas.openxmlformats.org/officeDocument/2006/relationships" xmlns:p188="http://schemas.microsoft.com/office/powerpoint/2018/8/main">
  <p188:cm id="{8E13CAB8-3F8B-45AD-B0A4-7DB4CE92771E}" authorId="{EB17B2BB-1A91-94C7-66ED-0489B2CDBE0C}" created="2025-02-08T15:04:56.280">
    <pc:sldMkLst xmlns:pc="http://schemas.microsoft.com/office/powerpoint/2013/main/command">
      <pc:docMk/>
      <pc:sldMk cId="845830451" sldId="269"/>
    </pc:sldMkLst>
    <p188:txBody>
      <a:bodyPr/>
      <a:lstStyle/>
      <a:p>
        <a:r>
          <a:rPr lang="en-US"/>
          <a:t>In module 3 there is a runoff study. Maybe that study should be put in this module instead.</a:t>
        </a:r>
      </a:p>
    </p188:txBody>
  </p188:cm>
</p188:cmLst>
</file>

<file path=ppt/comments/modernComment_114_80C90EA5.xml><?xml version="1.0" encoding="utf-8"?>
<p188:cmLst xmlns:a="http://schemas.openxmlformats.org/drawingml/2006/main" xmlns:r="http://schemas.openxmlformats.org/officeDocument/2006/relationships" xmlns:p188="http://schemas.microsoft.com/office/powerpoint/2018/8/main">
  <p188:cm id="{5C69F42B-676C-438F-BA27-B2EE23ABCB2C}" authorId="{EB17B2BB-1A91-94C7-66ED-0489B2CDBE0C}" created="2025-02-08T15:07:04.624">
    <pc:sldMkLst xmlns:pc="http://schemas.microsoft.com/office/powerpoint/2013/main/command">
      <pc:docMk/>
      <pc:sldMk cId="2160660133" sldId="276"/>
    </pc:sldMkLst>
    <p188:txBody>
      <a:bodyPr/>
      <a:lstStyle/>
      <a:p>
        <a:r>
          <a:rPr lang="en-US"/>
          <a:t>Good slide. Ignore notes request.</a:t>
        </a:r>
      </a:p>
    </p188:txBody>
  </p188:cm>
</p188:cmLst>
</file>

<file path=ppt/comments/modernComment_116_25241525.xml><?xml version="1.0" encoding="utf-8"?>
<p188:cmLst xmlns:a="http://schemas.openxmlformats.org/drawingml/2006/main" xmlns:r="http://schemas.openxmlformats.org/officeDocument/2006/relationships" xmlns:p188="http://schemas.microsoft.com/office/powerpoint/2018/8/main">
  <p188:cm id="{13A010D9-00F7-4ACE-A012-FAB21E9A6C41}" authorId="{EB17B2BB-1A91-94C7-66ED-0489B2CDBE0C}" created="2025-02-08T15:06:31.905">
    <pc:sldMkLst xmlns:pc="http://schemas.microsoft.com/office/powerpoint/2013/main/command">
      <pc:docMk/>
      <pc:sldMk cId="623121701" sldId="278"/>
    </pc:sldMkLst>
    <p188:txBody>
      <a:bodyPr/>
      <a:lstStyle/>
      <a:p>
        <a:r>
          <a:rPr lang="en-US"/>
          <a:t>Citation to Bianco-Canqui, 2022 needs to be in notes. Title of paper. Journal Name, etc.​</a:t>
        </a:r>
      </a:p>
    </p188:txBody>
  </p188:cm>
</p188:cmLst>
</file>

<file path=ppt/comments/modernComment_12F_4D299E26.xml><?xml version="1.0" encoding="utf-8"?>
<p188:cmLst xmlns:a="http://schemas.openxmlformats.org/drawingml/2006/main" xmlns:r="http://schemas.openxmlformats.org/officeDocument/2006/relationships" xmlns:p188="http://schemas.microsoft.com/office/powerpoint/2018/8/main">
  <p188:cm id="{2BB737AE-6082-46D0-AD8C-AB8F92FA1405}" authorId="{00000000-0000-0000-0000-000000000000}" created="2023-10-16T11:00:29.969">
    <pc:sldMkLst xmlns:pc="http://schemas.microsoft.com/office/powerpoint/2013/main/command">
      <pc:docMk/>
      <pc:sldMk cId="1294573094" sldId="303"/>
    </pc:sldMkLst>
    <p188:txBody>
      <a:bodyPr/>
      <a:lstStyle/>
      <a:p>
        <a:r>
          <a:rPr lang="en-US"/>
          <a:t>This should be the final slide of your presentation. Do not change the information on this slide. 
If you want to provide your contact information, you can do so on the next to the last slide. </a:t>
        </a:r>
      </a:p>
    </p188:txBody>
  </p188:cm>
</p188:cmLst>
</file>

<file path=ppt/comments/modernComment_5D7_853FABE3.xml><?xml version="1.0" encoding="utf-8"?>
<p188:cmLst xmlns:a="http://schemas.openxmlformats.org/drawingml/2006/main" xmlns:r="http://schemas.openxmlformats.org/officeDocument/2006/relationships" xmlns:p188="http://schemas.microsoft.com/office/powerpoint/2018/8/main">
  <p188:cm id="{D69E5EFB-6038-4DC1-860B-97272034FFB6}" authorId="{EB17B2BB-1A91-94C7-66ED-0489B2CDBE0C}" created="2025-02-08T15:03:41.046">
    <pc:sldMkLst xmlns:pc="http://schemas.microsoft.com/office/powerpoint/2013/main/command">
      <pc:docMk/>
      <pc:sldMk cId="2235542499" sldId="1495"/>
    </pc:sldMkLst>
    <p188:txBody>
      <a:bodyPr/>
      <a:lstStyle/>
      <a:p>
        <a:r>
          <a:rPr lang="en-US"/>
          <a:t>Nothing in the notes section to tell the user what the goal/intent. What research should they gather?</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58024C-395E-4CB3-B247-65160EEF62B6}" type="datetimeFigureOut">
              <a:rPr lang="en-US" smtClean="0"/>
              <a:t>1/12/2026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BD1773-2B71-4197-BCF8-4EE3316E0478}" type="slidenum">
              <a:rPr lang="en-US" smtClean="0"/>
              <a:t>‹#›</a:t>
            </a:fld>
            <a:endParaRPr lang="en-US"/>
          </a:p>
        </p:txBody>
      </p:sp>
    </p:spTree>
    <p:extLst>
      <p:ext uri="{BB962C8B-B14F-4D97-AF65-F5344CB8AC3E}">
        <p14:creationId xmlns:p14="http://schemas.microsoft.com/office/powerpoint/2010/main" val="3921589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acsess.onlinelibrary.wiley.com/doi/abs/10.1002/saj2.20378"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acsess.onlinelibrary.wiley.com/doi/10.1002/saj2.20335" TargetMode="Externa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www.sciencedirect.com/science/article/pii/S1161030124000352" TargetMode="External"/><Relationship Id="rId3" Type="http://schemas.openxmlformats.org/officeDocument/2006/relationships/hyperlink" Target="https://acsess.onlinelibrary.wiley.com/doi/abs/10.1002/saj2.20378" TargetMode="External"/><Relationship Id="rId7" Type="http://schemas.openxmlformats.org/officeDocument/2006/relationships/hyperlink" Target="https://cropwatch.unl.edu/taxonomy/term/13974/"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cropwatch.unl.edu/author/chris-proctor/" TargetMode="External"/><Relationship Id="rId5" Type="http://schemas.openxmlformats.org/officeDocument/2006/relationships/hyperlink" Target="https://cropwatch.unl.edu/taxonomy/term/14219/" TargetMode="External"/><Relationship Id="rId4" Type="http://schemas.openxmlformats.org/officeDocument/2006/relationships/hyperlink" Target="https://cropwatch.unl.edu/author/katja-koehler-cole/"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Insert Photo</a:t>
            </a:r>
          </a:p>
          <a:p>
            <a:endParaRPr lang="en-US">
              <a:ea typeface="Calibri"/>
              <a:cs typeface="Calibri"/>
            </a:endParaRPr>
          </a:p>
          <a:p>
            <a:r>
              <a:rPr lang="en-US">
                <a:ea typeface="Calibri"/>
                <a:cs typeface="Calibri"/>
              </a:rPr>
              <a:t>This module will introduce some basic concepts in cover cropping and soil health and introduce the scope of the three day training. </a:t>
            </a:r>
          </a:p>
        </p:txBody>
      </p:sp>
      <p:sp>
        <p:nvSpPr>
          <p:cNvPr id="4" name="Slide Number Placeholder 3"/>
          <p:cNvSpPr>
            <a:spLocks noGrp="1"/>
          </p:cNvSpPr>
          <p:nvPr>
            <p:ph type="sldNum" sz="quarter" idx="5"/>
          </p:nvPr>
        </p:nvSpPr>
        <p:spPr/>
        <p:txBody>
          <a:bodyPr/>
          <a:lstStyle/>
          <a:p>
            <a:fld id="{A0BD1773-2B71-4197-BCF8-4EE3316E0478}" type="slidenum">
              <a:rPr lang="en-US" smtClean="0"/>
              <a:t>1</a:t>
            </a:fld>
            <a:endParaRPr lang="en-US"/>
          </a:p>
        </p:txBody>
      </p:sp>
    </p:spTree>
    <p:extLst>
      <p:ext uri="{BB962C8B-B14F-4D97-AF65-F5344CB8AC3E}">
        <p14:creationId xmlns:p14="http://schemas.microsoft.com/office/powerpoint/2010/main" val="12710412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 recent review article on the topic of cover crops and soil carbon sequestration provides some interesting insights into the complexities of cover crop management and soil health outcomes.  Major finding is that across 35 studies and 77 comparison, only 29% of the comparisons had results that showed an increase in soil carbon.  </a:t>
            </a:r>
            <a:endParaRPr lang="en-US">
              <a:ea typeface="Calibri"/>
              <a:cs typeface="+mn-lt"/>
            </a:endParaRPr>
          </a:p>
          <a:p>
            <a:r>
              <a:rPr lang="en-US">
                <a:ea typeface="Calibri"/>
                <a:cs typeface="Calibri"/>
              </a:rPr>
              <a:t>Good to ask the participants "Why might this be?  or What do you think of this result?" </a:t>
            </a:r>
          </a:p>
          <a:p>
            <a:endParaRPr lang="en-US">
              <a:ea typeface="Calibri"/>
              <a:cs typeface="Calibri"/>
            </a:endParaRPr>
          </a:p>
          <a:p>
            <a:r>
              <a:rPr lang="en-US" u="sng"/>
              <a:t>Source for this slide:</a:t>
            </a:r>
            <a:endParaRPr lang="en-US"/>
          </a:p>
          <a:p>
            <a:r>
              <a:rPr lang="en-US"/>
              <a:t>Blanco‐Canqui, H. (2022). Cover crops and carbon sequestration: Lessons from US studies. </a:t>
            </a:r>
            <a:r>
              <a:rPr lang="en-US" i="1"/>
              <a:t>Soil Science Society of America Journal</a:t>
            </a:r>
            <a:r>
              <a:rPr lang="en-US"/>
              <a:t>, </a:t>
            </a:r>
            <a:r>
              <a:rPr lang="en-US" i="1"/>
              <a:t>86</a:t>
            </a:r>
            <a:r>
              <a:rPr lang="en-US"/>
              <a:t>(3), 501-519.</a:t>
            </a:r>
            <a:endParaRPr lang="en-US">
              <a:ea typeface="Calibri"/>
              <a:cs typeface="Calibri"/>
            </a:endParaRPr>
          </a:p>
          <a:p>
            <a:r>
              <a:rPr lang="en-US">
                <a:hlinkClick r:id="rId3"/>
              </a:rPr>
              <a:t>https://acsess.onlinelibrary.wiley.com/doi/abs/10.1002/saj2.20378</a:t>
            </a:r>
          </a:p>
          <a:p>
            <a:endParaRPr lang="en-US">
              <a:ea typeface="Calibri"/>
              <a:cs typeface="Calibri"/>
            </a:endParaRPr>
          </a:p>
          <a:p>
            <a:r>
              <a:rPr lang="en-US">
                <a:ea typeface="Calibri"/>
                <a:cs typeface="Calibri"/>
              </a:rPr>
              <a:t>However, in another meta analysis from the same author suggested that  </a:t>
            </a:r>
            <a:r>
              <a:rPr lang="en-US"/>
              <a:t>Cover crops accumulated SOC in 59% of comparisons and on effect on 41% of the literature cited, and no negative effects of CC on SOC. </a:t>
            </a:r>
            <a:endParaRPr lang="en-US">
              <a:ea typeface="Calibri"/>
              <a:cs typeface="Calibri"/>
            </a:endParaRPr>
          </a:p>
          <a:p>
            <a:endParaRPr lang="en-US">
              <a:ea typeface="Calibri"/>
              <a:cs typeface="Calibri"/>
            </a:endParaRPr>
          </a:p>
          <a:p>
            <a:r>
              <a:rPr lang="en-US">
                <a:ea typeface="Calibri"/>
                <a:cs typeface="Calibri"/>
              </a:rPr>
              <a:t>Source of  this slide:</a:t>
            </a:r>
          </a:p>
          <a:p>
            <a:r>
              <a:rPr lang="en-US">
                <a:ea typeface="Calibri"/>
                <a:cs typeface="Calibri"/>
              </a:rPr>
              <a:t>Blanco-Canqui, H. et al. (2021) </a:t>
            </a:r>
          </a:p>
          <a:p>
            <a:r>
              <a:rPr lang="en-US">
                <a:hlinkClick r:id="rId4"/>
              </a:rPr>
              <a:t>https://acsess.onlinelibrary.wiley.com/doi/10.1002/saj2.20335</a:t>
            </a:r>
            <a:endParaRPr lang="en-US">
              <a:ea typeface="Calibri"/>
              <a:cs typeface="Calibri"/>
              <a:hlinkClick r:id="rId4"/>
            </a:endParaRPr>
          </a:p>
          <a:p>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A0BD1773-2B71-4197-BCF8-4EE3316E0478}" type="slidenum">
              <a:rPr lang="en-US" smtClean="0"/>
              <a:t>10</a:t>
            </a:fld>
            <a:endParaRPr lang="en-US"/>
          </a:p>
        </p:txBody>
      </p:sp>
    </p:spTree>
    <p:extLst>
      <p:ext uri="{BB962C8B-B14F-4D97-AF65-F5344CB8AC3E}">
        <p14:creationId xmlns:p14="http://schemas.microsoft.com/office/powerpoint/2010/main" val="17450854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The review found that increases in soil carbon from cover cropping were </a:t>
            </a:r>
            <a:r>
              <a:rPr lang="en-US" b="1" dirty="0">
                <a:ea typeface="Calibri"/>
                <a:cs typeface="Calibri"/>
              </a:rPr>
              <a:t>very dependent on management practices and site conditions</a:t>
            </a:r>
            <a:r>
              <a:rPr lang="en-US" dirty="0">
                <a:ea typeface="Calibri"/>
                <a:cs typeface="Calibri"/>
              </a:rPr>
              <a:t>.  This slide covers some of the major factors that contributed to observations of increasing soil carbon.  There were two management related factors that had a big impact on soil carbon accumulation in soils. </a:t>
            </a:r>
          </a:p>
          <a:p>
            <a:r>
              <a:rPr lang="en-US" b="1" dirty="0">
                <a:ea typeface="Calibri"/>
                <a:cs typeface="Calibri"/>
              </a:rPr>
              <a:t>The amount of cover crop biomass. </a:t>
            </a:r>
            <a:r>
              <a:rPr lang="en-US" dirty="0">
                <a:ea typeface="Calibri"/>
                <a:cs typeface="Calibri"/>
              </a:rPr>
              <a:t> Sites with a lot of biomass were much more likely to see increases in soil carbon.  So this could be challenging in some climates, management systems, or even certain years when planting or termination was late or early. </a:t>
            </a:r>
          </a:p>
          <a:p>
            <a:r>
              <a:rPr lang="en-US" b="1" dirty="0">
                <a:ea typeface="Calibri"/>
                <a:cs typeface="Calibri"/>
              </a:rPr>
              <a:t>The number of years that a producer had used cover crops</a:t>
            </a:r>
            <a:r>
              <a:rPr lang="en-US" dirty="0">
                <a:ea typeface="Calibri"/>
                <a:cs typeface="Calibri"/>
              </a:rPr>
              <a:t> was a second major factor. Farms that had used cover crops for 5-10 years had the highest rates of SOC accumulation.  SOC gains were generally low on farms that had been using cover crops for less than five years.  </a:t>
            </a:r>
          </a:p>
          <a:p>
            <a:r>
              <a:rPr lang="en-US" dirty="0">
                <a:ea typeface="Calibri"/>
                <a:cs typeface="Calibri"/>
              </a:rPr>
              <a:t>Finally, </a:t>
            </a:r>
            <a:r>
              <a:rPr lang="en-US" b="1" dirty="0">
                <a:ea typeface="Calibri"/>
                <a:cs typeface="Calibri"/>
              </a:rPr>
              <a:t>SOC accumulation was increased at sites that started out with low initial SOC. </a:t>
            </a:r>
          </a:p>
          <a:p>
            <a:endParaRPr lang="en-US" u="sng">
              <a:ea typeface="Calibri"/>
              <a:cs typeface="Calibri"/>
            </a:endParaRPr>
          </a:p>
          <a:p>
            <a:r>
              <a:rPr lang="en-US" u="sng" dirty="0">
                <a:ea typeface="Calibri"/>
                <a:cs typeface="Calibri"/>
              </a:rPr>
              <a:t>Source for this slide:</a:t>
            </a:r>
            <a:endParaRPr lang="en-US" dirty="0"/>
          </a:p>
          <a:p>
            <a:r>
              <a:rPr lang="en-US" dirty="0"/>
              <a:t>Blanco‐Canqui, H. (2022). Cover crops and carbon sequestration: Lessons from US studies. </a:t>
            </a:r>
            <a:r>
              <a:rPr lang="en-US" i="1" dirty="0"/>
              <a:t>Soil Science Society of America Journal</a:t>
            </a:r>
            <a:r>
              <a:rPr lang="en-US" dirty="0"/>
              <a:t>, </a:t>
            </a:r>
            <a:r>
              <a:rPr lang="en-US" i="1" dirty="0"/>
              <a:t>86</a:t>
            </a:r>
            <a:r>
              <a:rPr lang="en-US" dirty="0"/>
              <a:t>(3), 501-519.</a:t>
            </a:r>
            <a:endParaRPr lang="en-US" dirty="0">
              <a:ea typeface="Calibri"/>
              <a:cs typeface="Calibri"/>
            </a:endParaRPr>
          </a:p>
          <a:p>
            <a:r>
              <a:rPr lang="en-US" dirty="0">
                <a:hlinkClick r:id="rId3"/>
              </a:rPr>
              <a:t>https://acsess.onlinelibrary.wiley.com/doi/abs/10.1002/saj2.20378</a:t>
            </a:r>
            <a:endParaRPr lang="en-US" dirty="0">
              <a:ea typeface="Calibri"/>
              <a:cs typeface="Calibri"/>
            </a:endParaRPr>
          </a:p>
          <a:p>
            <a:endParaRPr lang="en-US">
              <a:ea typeface="Calibri"/>
              <a:cs typeface="Calibri"/>
            </a:endParaRPr>
          </a:p>
          <a:p>
            <a:r>
              <a:rPr lang="en-US" dirty="0">
                <a:ea typeface="Calibri"/>
                <a:cs typeface="Calibri"/>
              </a:rPr>
              <a:t>However, we cannot rely on one study. Many literature suggested that mixed cover crops have many benefits including SOC over single </a:t>
            </a:r>
            <a:r>
              <a:rPr lang="en-US" dirty="0" err="1">
                <a:ea typeface="Calibri"/>
                <a:cs typeface="Calibri"/>
              </a:rPr>
              <a:t>spp</a:t>
            </a:r>
            <a:r>
              <a:rPr lang="en-US" dirty="0">
                <a:ea typeface="Calibri"/>
                <a:cs typeface="Calibri"/>
              </a:rPr>
              <a:t> cover crops.</a:t>
            </a:r>
          </a:p>
          <a:p>
            <a:r>
              <a:rPr lang="en-US" dirty="0"/>
              <a:t>By </a:t>
            </a:r>
            <a:r>
              <a:rPr lang="en-US" dirty="0">
                <a:hlinkClick r:id="rId4"/>
              </a:rPr>
              <a:t>Katja Koehler-Cole - Extension Educator</a:t>
            </a:r>
            <a:r>
              <a:rPr lang="en-US" dirty="0"/>
              <a:t>, </a:t>
            </a:r>
            <a:r>
              <a:rPr lang="en-US" dirty="0">
                <a:hlinkClick r:id="rId5"/>
              </a:rPr>
              <a:t>Fernanda Souza Krupek – Agronomy Graduate Research Assistant</a:t>
            </a:r>
            <a:r>
              <a:rPr lang="en-US" dirty="0"/>
              <a:t>, </a:t>
            </a:r>
            <a:r>
              <a:rPr lang="en-US" dirty="0">
                <a:hlinkClick r:id="rId6"/>
              </a:rPr>
              <a:t>Chris Proctor - Weed Management Extension Educator</a:t>
            </a:r>
            <a:r>
              <a:rPr lang="en-US" dirty="0"/>
              <a:t>, </a:t>
            </a:r>
            <a:r>
              <a:rPr lang="en-US" dirty="0">
                <a:hlinkClick r:id="rId7"/>
              </a:rPr>
              <a:t>Andrea Basche – Associate Professor</a:t>
            </a:r>
            <a:r>
              <a:rPr lang="en-US" dirty="0"/>
              <a:t>  UNL 2020</a:t>
            </a:r>
            <a:endParaRPr lang="en-US" dirty="0">
              <a:ea typeface="Calibri"/>
              <a:cs typeface="Calibri"/>
            </a:endParaRPr>
          </a:p>
          <a:p>
            <a:r>
              <a:rPr lang="en-US" b="1" dirty="0"/>
              <a:t>Advantages of diverse mixes</a:t>
            </a:r>
            <a:endParaRPr lang="en-US" dirty="0"/>
          </a:p>
          <a:p>
            <a:endParaRPr lang="en-US" b="1">
              <a:ea typeface="Calibri"/>
              <a:cs typeface="Calibri"/>
            </a:endParaRPr>
          </a:p>
          <a:p>
            <a:r>
              <a:rPr lang="en-US" dirty="0"/>
              <a:t>Experiments of mixed versus monocultured plant species have demonstrated that plant mixtures can produce greater plant biomass (DeBell et al., 1997; Forrester et al., 2004), and improve nutrient cycling and soil fertility (Binkley et al., 1992, 2000; </a:t>
            </a:r>
            <a:r>
              <a:rPr lang="en-US" dirty="0" err="1"/>
              <a:t>Bauhus</a:t>
            </a:r>
            <a:r>
              <a:rPr lang="en-US" dirty="0"/>
              <a:t> et al., 2000; </a:t>
            </a:r>
            <a:r>
              <a:rPr lang="en-US" dirty="0" err="1"/>
              <a:t>Montagnini</a:t>
            </a:r>
            <a:r>
              <a:rPr lang="en-US" dirty="0"/>
              <a:t> et al., 2000). The increase in plant biomass in the mixture may have strong effects on soil microbial community.</a:t>
            </a:r>
            <a:endParaRPr lang="en-US" dirty="0">
              <a:ea typeface="Calibri"/>
              <a:cs typeface="Calibri"/>
            </a:endParaRPr>
          </a:p>
          <a:p>
            <a:endParaRPr lang="en-US">
              <a:ea typeface="Calibri"/>
              <a:cs typeface="Calibri"/>
            </a:endParaRPr>
          </a:p>
          <a:p>
            <a:r>
              <a:rPr lang="en-US" dirty="0"/>
              <a:t>2024 Productivity benefits of cereal-legume cover crop mixtures under variable soil nitrogen and termination times</a:t>
            </a:r>
            <a:endParaRPr lang="en-US" dirty="0">
              <a:ea typeface="Calibri"/>
              <a:cs typeface="Calibri"/>
            </a:endParaRPr>
          </a:p>
          <a:p>
            <a:r>
              <a:rPr lang="en-US" dirty="0"/>
              <a:t>Author links open overlay panel Patricia Moreno-Cadena 1, Montserrat Salmeron, Lucas Pecci </a:t>
            </a:r>
            <a:r>
              <a:rPr lang="en-US" dirty="0" err="1"/>
              <a:t>Canisares</a:t>
            </a:r>
            <a:r>
              <a:rPr lang="en-US" dirty="0"/>
              <a:t>, Hanna J. Poffenbarger</a:t>
            </a:r>
            <a:endParaRPr lang="en-US" dirty="0">
              <a:ea typeface="Calibri"/>
              <a:cs typeface="Calibri"/>
            </a:endParaRPr>
          </a:p>
          <a:p>
            <a:r>
              <a:rPr lang="en-US" dirty="0">
                <a:hlinkClick r:id="rId8"/>
              </a:rPr>
              <a:t>https://www.sciencedirect.com/science/article/pii/S1161030124000352</a:t>
            </a:r>
            <a:endParaRPr lang="en-US" dirty="0">
              <a:ea typeface="Calibri" panose="020F0502020204030204"/>
              <a:cs typeface="Calibri" panose="020F0502020204030204"/>
            </a:endParaRPr>
          </a:p>
          <a:p>
            <a:endParaRPr lang="en-US" dirty="0">
              <a:ea typeface="Calibri" panose="020F0502020204030204"/>
              <a:cs typeface="Calibri" panose="020F0502020204030204"/>
            </a:endParaRPr>
          </a:p>
          <a:p>
            <a:endParaRPr lang="en-US" b="1">
              <a:ea typeface="Calibri"/>
              <a:cs typeface="Calibri"/>
            </a:endParaRPr>
          </a:p>
          <a:p>
            <a:endParaRPr lang="en-US" b="1">
              <a:ea typeface="Calibri"/>
              <a:cs typeface="Calibri"/>
            </a:endParaRPr>
          </a:p>
          <a:p>
            <a:endParaRPr lang="en-US" b="1">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A0BD1773-2B71-4197-BCF8-4EE3316E0478}" type="slidenum">
              <a:rPr lang="en-US" smtClean="0"/>
              <a:t>11</a:t>
            </a:fld>
            <a:endParaRPr lang="en-US"/>
          </a:p>
        </p:txBody>
      </p:sp>
    </p:spTree>
    <p:extLst>
      <p:ext uri="{BB962C8B-B14F-4D97-AF65-F5344CB8AC3E}">
        <p14:creationId xmlns:p14="http://schemas.microsoft.com/office/powerpoint/2010/main" val="4018861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These videos provide a great visual demonstration of the impact of cover crops on soil erosion and water infiltration.  The video on the left side of the screen is a fallow field without any cover crop.  The video on the right is a field that has a winter cover crop of triticale and rapeseed. </a:t>
            </a:r>
          </a:p>
          <a:p>
            <a:endParaRPr lang="en-US">
              <a:ea typeface="Calibri"/>
              <a:cs typeface="Calibri"/>
            </a:endParaRPr>
          </a:p>
          <a:p>
            <a:r>
              <a:rPr lang="en-US">
                <a:ea typeface="Calibri"/>
                <a:cs typeface="Calibri"/>
              </a:rPr>
              <a:t>Ask participants what they think of the videos. </a:t>
            </a:r>
          </a:p>
          <a:p>
            <a:endParaRPr lang="en-US">
              <a:ea typeface="Calibri"/>
              <a:cs typeface="Calibri"/>
            </a:endParaRPr>
          </a:p>
          <a:p>
            <a:r>
              <a:rPr lang="en-US">
                <a:ea typeface="Calibri"/>
                <a:cs typeface="Calibri"/>
              </a:rPr>
              <a:t>Consider adding Kabir's video of cover crops and no cover crops orchard </a:t>
            </a:r>
          </a:p>
        </p:txBody>
      </p:sp>
      <p:sp>
        <p:nvSpPr>
          <p:cNvPr id="4" name="Slide Number Placeholder 3"/>
          <p:cNvSpPr>
            <a:spLocks noGrp="1"/>
          </p:cNvSpPr>
          <p:nvPr>
            <p:ph type="sldNum" sz="quarter" idx="5"/>
          </p:nvPr>
        </p:nvSpPr>
        <p:spPr/>
        <p:txBody>
          <a:bodyPr/>
          <a:lstStyle/>
          <a:p>
            <a:fld id="{A0BD1773-2B71-4197-BCF8-4EE3316E0478}" type="slidenum">
              <a:rPr lang="en-US" smtClean="0"/>
              <a:t>12</a:t>
            </a:fld>
            <a:endParaRPr lang="en-US"/>
          </a:p>
        </p:txBody>
      </p:sp>
    </p:spTree>
    <p:extLst>
      <p:ext uri="{BB962C8B-B14F-4D97-AF65-F5344CB8AC3E}">
        <p14:creationId xmlns:p14="http://schemas.microsoft.com/office/powerpoint/2010/main" val="196632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This is a list of the articles that were used to compile this presentation and the table on soil health outcomes.  These are all good references for people who would like to look deeper into these concepts.  We need to add more relevant references related to the subject.</a:t>
            </a:r>
          </a:p>
        </p:txBody>
      </p:sp>
      <p:sp>
        <p:nvSpPr>
          <p:cNvPr id="4" name="Slide Number Placeholder 3"/>
          <p:cNvSpPr>
            <a:spLocks noGrp="1"/>
          </p:cNvSpPr>
          <p:nvPr>
            <p:ph type="sldNum" sz="quarter" idx="5"/>
          </p:nvPr>
        </p:nvSpPr>
        <p:spPr/>
        <p:txBody>
          <a:bodyPr/>
          <a:lstStyle/>
          <a:p>
            <a:fld id="{A0BD1773-2B71-4197-BCF8-4EE3316E0478}" type="slidenum">
              <a:rPr lang="en-US" smtClean="0"/>
              <a:t>13</a:t>
            </a:fld>
            <a:endParaRPr lang="en-US"/>
          </a:p>
        </p:txBody>
      </p:sp>
    </p:spTree>
    <p:extLst>
      <p:ext uri="{BB962C8B-B14F-4D97-AF65-F5344CB8AC3E}">
        <p14:creationId xmlns:p14="http://schemas.microsoft.com/office/powerpoint/2010/main" val="25944781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ea typeface="Calibri"/>
                <a:cs typeface="Calibri"/>
              </a:rPr>
              <a:t>This slide is optional and most suitable for NRCS audiences. </a:t>
            </a:r>
          </a:p>
          <a:p>
            <a:r>
              <a:rPr lang="en-US">
                <a:ea typeface="Calibri"/>
                <a:cs typeface="Calibri"/>
              </a:rPr>
              <a:t>Objective and history of this class.  This training was developed by the Soil Health Division in response to requests from many states in NRCS to develop an in depth training on the topic of managing cover crops to improve soil health.  </a:t>
            </a:r>
            <a:endParaRPr lang="en-US"/>
          </a:p>
          <a:p>
            <a:r>
              <a:rPr lang="en-US">
                <a:ea typeface="Calibri"/>
                <a:cs typeface="Calibri"/>
              </a:rPr>
              <a:t>The training was first offered as a pilot to an audience of subject matter experts from across NRCS in June 2023 at the Plant Materials Center in Elsberry MO. We collected extensive written feedback at the pilot and used it to revise our modules and activities. </a:t>
            </a:r>
          </a:p>
        </p:txBody>
      </p:sp>
      <p:sp>
        <p:nvSpPr>
          <p:cNvPr id="4" name="Slide Number Placeholder 3"/>
          <p:cNvSpPr>
            <a:spLocks noGrp="1"/>
          </p:cNvSpPr>
          <p:nvPr>
            <p:ph type="sldNum" sz="quarter" idx="5"/>
          </p:nvPr>
        </p:nvSpPr>
        <p:spPr/>
        <p:txBody>
          <a:bodyPr/>
          <a:lstStyle/>
          <a:p>
            <a:fld id="{A0BD1773-2B71-4197-BCF8-4EE3316E0478}" type="slidenum">
              <a:rPr lang="en-US" smtClean="0"/>
              <a:t>14</a:t>
            </a:fld>
            <a:endParaRPr lang="en-US"/>
          </a:p>
        </p:txBody>
      </p:sp>
    </p:spTree>
    <p:extLst>
      <p:ext uri="{BB962C8B-B14F-4D97-AF65-F5344CB8AC3E}">
        <p14:creationId xmlns:p14="http://schemas.microsoft.com/office/powerpoint/2010/main" val="2872043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Adjust the modules and activities on this slide to align with your training agenda. </a:t>
            </a:r>
          </a:p>
        </p:txBody>
      </p:sp>
      <p:sp>
        <p:nvSpPr>
          <p:cNvPr id="4" name="Slide Number Placeholder 3"/>
          <p:cNvSpPr>
            <a:spLocks noGrp="1"/>
          </p:cNvSpPr>
          <p:nvPr>
            <p:ph type="sldNum" sz="quarter" idx="5"/>
          </p:nvPr>
        </p:nvSpPr>
        <p:spPr/>
        <p:txBody>
          <a:bodyPr/>
          <a:lstStyle/>
          <a:p>
            <a:fld id="{A0BD1773-2B71-4197-BCF8-4EE3316E0478}" type="slidenum">
              <a:rPr lang="en-US" smtClean="0"/>
              <a:t>16</a:t>
            </a:fld>
            <a:endParaRPr lang="en-US"/>
          </a:p>
        </p:txBody>
      </p:sp>
    </p:spTree>
    <p:extLst>
      <p:ext uri="{BB962C8B-B14F-4D97-AF65-F5344CB8AC3E}">
        <p14:creationId xmlns:p14="http://schemas.microsoft.com/office/powerpoint/2010/main" val="6871094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Adjust the modules and activities on this slide to align with your training agenda. </a:t>
            </a:r>
          </a:p>
        </p:txBody>
      </p:sp>
      <p:sp>
        <p:nvSpPr>
          <p:cNvPr id="4" name="Slide Number Placeholder 3"/>
          <p:cNvSpPr>
            <a:spLocks noGrp="1"/>
          </p:cNvSpPr>
          <p:nvPr>
            <p:ph type="sldNum" sz="quarter" idx="5"/>
          </p:nvPr>
        </p:nvSpPr>
        <p:spPr/>
        <p:txBody>
          <a:bodyPr/>
          <a:lstStyle/>
          <a:p>
            <a:fld id="{A0BD1773-2B71-4197-BCF8-4EE3316E0478}" type="slidenum">
              <a:rPr lang="en-US" smtClean="0"/>
              <a:t>17</a:t>
            </a:fld>
            <a:endParaRPr lang="en-US"/>
          </a:p>
        </p:txBody>
      </p:sp>
    </p:spTree>
    <p:extLst>
      <p:ext uri="{BB962C8B-B14F-4D97-AF65-F5344CB8AC3E}">
        <p14:creationId xmlns:p14="http://schemas.microsoft.com/office/powerpoint/2010/main" val="16358689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This slide can be used for discussion on the presentation topics.  It also provides a transition to the cover crop plant ID activities. </a:t>
            </a:r>
          </a:p>
        </p:txBody>
      </p:sp>
      <p:sp>
        <p:nvSpPr>
          <p:cNvPr id="4" name="Slide Number Placeholder 3"/>
          <p:cNvSpPr>
            <a:spLocks noGrp="1"/>
          </p:cNvSpPr>
          <p:nvPr>
            <p:ph type="sldNum" sz="quarter" idx="5"/>
          </p:nvPr>
        </p:nvSpPr>
        <p:spPr/>
        <p:txBody>
          <a:bodyPr/>
          <a:lstStyle/>
          <a:p>
            <a:fld id="{A0BD1773-2B71-4197-BCF8-4EE3316E0478}" type="slidenum">
              <a:rPr lang="en-US" smtClean="0"/>
              <a:t>18</a:t>
            </a:fld>
            <a:endParaRPr lang="en-US"/>
          </a:p>
        </p:txBody>
      </p:sp>
    </p:spTree>
    <p:extLst>
      <p:ext uri="{BB962C8B-B14F-4D97-AF65-F5344CB8AC3E}">
        <p14:creationId xmlns:p14="http://schemas.microsoft.com/office/powerpoint/2010/main" val="25716198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should be the final slide of your presentation. Do not change the information on this slide. </a:t>
            </a:r>
          </a:p>
          <a:p>
            <a:r>
              <a:rPr lang="en-US"/>
              <a:t>If you want to provide your contact information, you can do so on the next to the last slide.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A0BD1773-2B71-4197-BCF8-4EE3316E0478}" type="slidenum">
              <a:rPr lang="en-US" smtClean="0"/>
              <a:t>20</a:t>
            </a:fld>
            <a:endParaRPr lang="en-US"/>
          </a:p>
        </p:txBody>
      </p:sp>
    </p:spTree>
    <p:extLst>
      <p:ext uri="{BB962C8B-B14F-4D97-AF65-F5344CB8AC3E}">
        <p14:creationId xmlns:p14="http://schemas.microsoft.com/office/powerpoint/2010/main" val="2496499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Ask these questions to the participants and take several responses. </a:t>
            </a:r>
          </a:p>
        </p:txBody>
      </p:sp>
      <p:sp>
        <p:nvSpPr>
          <p:cNvPr id="4" name="Slide Number Placeholder 3"/>
          <p:cNvSpPr>
            <a:spLocks noGrp="1"/>
          </p:cNvSpPr>
          <p:nvPr>
            <p:ph type="sldNum" sz="quarter" idx="5"/>
          </p:nvPr>
        </p:nvSpPr>
        <p:spPr/>
        <p:txBody>
          <a:bodyPr/>
          <a:lstStyle/>
          <a:p>
            <a:fld id="{A0BD1773-2B71-4197-BCF8-4EE3316E0478}" type="slidenum">
              <a:rPr lang="en-US" smtClean="0"/>
              <a:t>2</a:t>
            </a:fld>
            <a:endParaRPr lang="en-US"/>
          </a:p>
        </p:txBody>
      </p:sp>
    </p:spTree>
    <p:extLst>
      <p:ext uri="{BB962C8B-B14F-4D97-AF65-F5344CB8AC3E}">
        <p14:creationId xmlns:p14="http://schemas.microsoft.com/office/powerpoint/2010/main" val="4204745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This is the national cover crop survey report.  This report is a great resource of information about how producers are using cover crops across the country. </a:t>
            </a:r>
          </a:p>
          <a:p>
            <a:r>
              <a:rPr lang="en-US">
                <a:ea typeface="Calibri"/>
                <a:cs typeface="Calibri"/>
              </a:rPr>
              <a:t>The point that the survey contains 795 responses from across the U.S. and all scales of farming is key. </a:t>
            </a:r>
          </a:p>
        </p:txBody>
      </p:sp>
      <p:sp>
        <p:nvSpPr>
          <p:cNvPr id="4" name="Slide Number Placeholder 3"/>
          <p:cNvSpPr>
            <a:spLocks noGrp="1"/>
          </p:cNvSpPr>
          <p:nvPr>
            <p:ph type="sldNum" sz="quarter" idx="5"/>
          </p:nvPr>
        </p:nvSpPr>
        <p:spPr/>
        <p:txBody>
          <a:bodyPr/>
          <a:lstStyle/>
          <a:p>
            <a:fld id="{A0BD1773-2B71-4197-BCF8-4EE3316E0478}" type="slidenum">
              <a:rPr lang="en-US" smtClean="0"/>
              <a:t>3</a:t>
            </a:fld>
            <a:endParaRPr lang="en-US"/>
          </a:p>
        </p:txBody>
      </p:sp>
    </p:spTree>
    <p:extLst>
      <p:ext uri="{BB962C8B-B14F-4D97-AF65-F5344CB8AC3E}">
        <p14:creationId xmlns:p14="http://schemas.microsoft.com/office/powerpoint/2010/main" val="1811269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The national cover crop survey begins with the question of "What are producers' goals for using cover crops on their farms?"</a:t>
            </a:r>
          </a:p>
          <a:p>
            <a:endParaRPr lang="en-US">
              <a:ea typeface="Calibri"/>
              <a:cs typeface="Calibri"/>
            </a:endParaRPr>
          </a:p>
          <a:p>
            <a:r>
              <a:rPr lang="en-US">
                <a:ea typeface="Calibri"/>
                <a:cs typeface="Calibri"/>
              </a:rPr>
              <a:t>The top five motivations reported in the survey are listed here.  "Improving soil health" was the most commonly reported motivation for using cover crops.  The second, third, and fourth most common responses are also closely tied to soil health. The fifth most common response was to "improve weed management" and many people consider that to be closely related to soil health.  </a:t>
            </a:r>
          </a:p>
          <a:p>
            <a:r>
              <a:rPr lang="en-US">
                <a:ea typeface="Calibri"/>
                <a:cs typeface="Calibri"/>
              </a:rPr>
              <a:t>Clearly producers across America are hoping to improve their soil health by using cover crops.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A0BD1773-2B71-4197-BCF8-4EE3316E0478}" type="slidenum">
              <a:rPr lang="en-US" smtClean="0"/>
              <a:t>4</a:t>
            </a:fld>
            <a:endParaRPr lang="en-US"/>
          </a:p>
        </p:txBody>
      </p:sp>
    </p:spTree>
    <p:extLst>
      <p:ext uri="{BB962C8B-B14F-4D97-AF65-F5344CB8AC3E}">
        <p14:creationId xmlns:p14="http://schemas.microsoft.com/office/powerpoint/2010/main" val="2984926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This slide contains information about financial assistance and cover crops from the survey and should be of interest to NRCS staff and some partner organizations.  About half of producers that responded that they were using cover crops also reported that they were using cover crops as part of a financial assistance program. </a:t>
            </a:r>
          </a:p>
          <a:p>
            <a:r>
              <a:rPr lang="en-US">
                <a:ea typeface="Calibri"/>
                <a:cs typeface="Calibri"/>
              </a:rPr>
              <a:t>Also on a very positive note in this area, 90% of these producers reported that they would either definitely or probably continue using cover crops after the end of their incentive program. </a:t>
            </a:r>
          </a:p>
        </p:txBody>
      </p:sp>
      <p:sp>
        <p:nvSpPr>
          <p:cNvPr id="4" name="Slide Number Placeholder 3"/>
          <p:cNvSpPr>
            <a:spLocks noGrp="1"/>
          </p:cNvSpPr>
          <p:nvPr>
            <p:ph type="sldNum" sz="quarter" idx="5"/>
          </p:nvPr>
        </p:nvSpPr>
        <p:spPr/>
        <p:txBody>
          <a:bodyPr/>
          <a:lstStyle/>
          <a:p>
            <a:fld id="{A0BD1773-2B71-4197-BCF8-4EE3316E0478}" type="slidenum">
              <a:rPr lang="en-US" smtClean="0"/>
              <a:t>5</a:t>
            </a:fld>
            <a:endParaRPr lang="en-US"/>
          </a:p>
        </p:txBody>
      </p:sp>
    </p:spTree>
    <p:extLst>
      <p:ext uri="{BB962C8B-B14F-4D97-AF65-F5344CB8AC3E}">
        <p14:creationId xmlns:p14="http://schemas.microsoft.com/office/powerpoint/2010/main" val="1556371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Ask the group this question and take several responses. Yes it is complex, because you have to know the context of the farm and climate, growing conditions, goal and objectives of the farmers; know how to select the CCs and build the mix, etc.</a:t>
            </a:r>
          </a:p>
        </p:txBody>
      </p:sp>
      <p:sp>
        <p:nvSpPr>
          <p:cNvPr id="4" name="Slide Number Placeholder 3"/>
          <p:cNvSpPr>
            <a:spLocks noGrp="1"/>
          </p:cNvSpPr>
          <p:nvPr>
            <p:ph type="sldNum" sz="quarter" idx="5"/>
          </p:nvPr>
        </p:nvSpPr>
        <p:spPr/>
        <p:txBody>
          <a:bodyPr/>
          <a:lstStyle/>
          <a:p>
            <a:fld id="{A0BD1773-2B71-4197-BCF8-4EE3316E0478}" type="slidenum">
              <a:rPr lang="en-US" smtClean="0"/>
              <a:t>6</a:t>
            </a:fld>
            <a:endParaRPr lang="en-US"/>
          </a:p>
        </p:txBody>
      </p:sp>
    </p:spTree>
    <p:extLst>
      <p:ext uri="{BB962C8B-B14F-4D97-AF65-F5344CB8AC3E}">
        <p14:creationId xmlns:p14="http://schemas.microsoft.com/office/powerpoint/2010/main" val="2744755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Building on the previous question about complexity, ask the participants these two questions. </a:t>
            </a:r>
          </a:p>
          <a:p>
            <a:endParaRPr lang="en-US">
              <a:ea typeface="Calibri"/>
              <a:cs typeface="Calibri"/>
            </a:endParaRPr>
          </a:p>
          <a:p>
            <a:r>
              <a:rPr lang="en-US">
                <a:ea typeface="Calibri"/>
                <a:cs typeface="Calibri"/>
              </a:rPr>
              <a:t>Are the outcomes that producers are looking for from cover crops a </a:t>
            </a:r>
            <a:r>
              <a:rPr lang="en-US" err="1">
                <a:ea typeface="Calibri"/>
                <a:cs typeface="Calibri"/>
              </a:rPr>
              <a:t>gaurantee</a:t>
            </a:r>
            <a:r>
              <a:rPr lang="en-US">
                <a:ea typeface="Calibri"/>
                <a:cs typeface="Calibri"/>
              </a:rPr>
              <a:t>?  Unfortunately, they are not a guarantee – at least not all of them and not in every farming situation or soil.  Cover cropping CAN be a complex topic and activity and there are many site specific factors that contribute to the outcomes associated with cover cropping. </a:t>
            </a:r>
          </a:p>
        </p:txBody>
      </p:sp>
      <p:sp>
        <p:nvSpPr>
          <p:cNvPr id="4" name="Slide Number Placeholder 3"/>
          <p:cNvSpPr>
            <a:spLocks noGrp="1"/>
          </p:cNvSpPr>
          <p:nvPr>
            <p:ph type="sldNum" sz="quarter" idx="5"/>
          </p:nvPr>
        </p:nvSpPr>
        <p:spPr/>
        <p:txBody>
          <a:bodyPr/>
          <a:lstStyle/>
          <a:p>
            <a:fld id="{A0BD1773-2B71-4197-BCF8-4EE3316E0478}" type="slidenum">
              <a:rPr lang="en-US" smtClean="0"/>
              <a:t>7</a:t>
            </a:fld>
            <a:endParaRPr lang="en-US"/>
          </a:p>
        </p:txBody>
      </p:sp>
    </p:spTree>
    <p:extLst>
      <p:ext uri="{BB962C8B-B14F-4D97-AF65-F5344CB8AC3E}">
        <p14:creationId xmlns:p14="http://schemas.microsoft.com/office/powerpoint/2010/main" val="3965657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In this next section of this presentation we will take a look at a lot of recent research articles related to cover cropping and soil health to see what the data say about farmers desired outcomes.  </a:t>
            </a:r>
          </a:p>
          <a:p>
            <a:r>
              <a:rPr lang="en-US">
                <a:ea typeface="Calibri"/>
                <a:cs typeface="Calibri"/>
              </a:rPr>
              <a:t>We will focus on review articles.  Review articles look at many different studies on the same topic.  Research reviews generally have guidelines about how the studies that they include were conducted, so that they were all done in a way that allows them to be compared. </a:t>
            </a:r>
          </a:p>
          <a:p>
            <a:r>
              <a:rPr lang="en-US">
                <a:ea typeface="Calibri"/>
                <a:cs typeface="Calibri"/>
              </a:rPr>
              <a:t>By focusing on review articles here, we are capturing a synthesis of many studies that have been done on cover cropping and soil health. The articles included in this presentation are mostly focused on studies conducted in the U.S. It is good to know the  research on CCs. However, we should pay close attention to SH innovators in our states and regions to see how they implement SH principles on their farms. Several modules in this training have good of supporting literatures. </a:t>
            </a:r>
          </a:p>
        </p:txBody>
      </p:sp>
      <p:sp>
        <p:nvSpPr>
          <p:cNvPr id="4" name="Slide Number Placeholder 3"/>
          <p:cNvSpPr>
            <a:spLocks noGrp="1"/>
          </p:cNvSpPr>
          <p:nvPr>
            <p:ph type="sldNum" sz="quarter" idx="5"/>
          </p:nvPr>
        </p:nvSpPr>
        <p:spPr/>
        <p:txBody>
          <a:bodyPr/>
          <a:lstStyle/>
          <a:p>
            <a:fld id="{A0BD1773-2B71-4197-BCF8-4EE3316E0478}" type="slidenum">
              <a:rPr lang="en-US" smtClean="0"/>
              <a:t>8</a:t>
            </a:fld>
            <a:endParaRPr lang="en-US"/>
          </a:p>
        </p:txBody>
      </p:sp>
    </p:spTree>
    <p:extLst>
      <p:ext uri="{BB962C8B-B14F-4D97-AF65-F5344CB8AC3E}">
        <p14:creationId xmlns:p14="http://schemas.microsoft.com/office/powerpoint/2010/main" val="285648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 were able to find research review articles that focused on all of the topics on our initial list here and provided fairly conclusive information. </a:t>
            </a:r>
            <a:br>
              <a:rPr lang="en-US">
                <a:ea typeface="Calibri"/>
                <a:cs typeface="+mn-lt"/>
              </a:rPr>
            </a:br>
            <a:endParaRPr lang="en-US">
              <a:ea typeface="Calibri"/>
              <a:cs typeface="Calibri"/>
            </a:endParaRPr>
          </a:p>
          <a:p>
            <a:r>
              <a:rPr lang="en-US">
                <a:ea typeface="Calibri"/>
                <a:cs typeface="+mn-lt"/>
              </a:rPr>
              <a:t>Starting with the most consistent results – research certainly supports the idea that cover cropping both improves weed management and reduces soil erosion.  There are very consistent research results that indicate cover crops can drive these changes for producers. </a:t>
            </a:r>
          </a:p>
          <a:p>
            <a:endParaRPr lang="en-US">
              <a:ea typeface="Calibri"/>
              <a:cs typeface="Calibri"/>
            </a:endParaRPr>
          </a:p>
          <a:p>
            <a:r>
              <a:rPr lang="en-US">
                <a:ea typeface="Calibri"/>
                <a:cs typeface="Calibri"/>
              </a:rPr>
              <a:t>Also consistent, but perhaps less sure fire are results that suggest that cover crops improve water infiltration and improve soil health.  The available studies DO demonstrate that cover crops improve water infiltration in soils – this is also supported by many </a:t>
            </a:r>
            <a:r>
              <a:rPr lang="en-US" err="1">
                <a:ea typeface="Calibri"/>
                <a:cs typeface="Calibri"/>
              </a:rPr>
              <a:t>many</a:t>
            </a:r>
            <a:r>
              <a:rPr lang="en-US">
                <a:ea typeface="Calibri"/>
                <a:cs typeface="Calibri"/>
              </a:rPr>
              <a:t> observations from NRCS staff.  Surprisingly, however, there simply are not very many published studies that look at cover crops and water infiltration.  Cover crops effects on soil moisture is a key area where more research would be helpful. </a:t>
            </a:r>
          </a:p>
          <a:p>
            <a:r>
              <a:rPr lang="en-US">
                <a:ea typeface="Calibri"/>
                <a:cs typeface="Calibri"/>
              </a:rPr>
              <a:t>There are many studies that support the idea that cover crops improve soil health.  The results are particularly good for making short term changes in soil biology, we see the abundance of soil microbes consistently increasing in soils with cover crops.  Published research also supports that cover crops can improve some physical properties of soil and this again is an area where there is not currently a lot of published data.  Changes from cover crops on soil health can be described as incremental, meaning that the changes are greater the longer that the producer uses cover crops.  </a:t>
            </a:r>
          </a:p>
          <a:p>
            <a:r>
              <a:rPr lang="en-US">
                <a:ea typeface="Calibri"/>
                <a:cs typeface="Calibri"/>
              </a:rPr>
              <a:t>Lastly, the goal of increasing soil organic matter was the least consistent in the published research on cover crops.  This is an area where cover crops become a complex topic and there are a variety of factors at play.  We will take a closer look at this topic.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A0BD1773-2B71-4197-BCF8-4EE3316E0478}" type="slidenum">
              <a:rPr lang="en-US" smtClean="0"/>
              <a:t>9</a:t>
            </a:fld>
            <a:endParaRPr lang="en-US"/>
          </a:p>
        </p:txBody>
      </p:sp>
    </p:spTree>
    <p:extLst>
      <p:ext uri="{BB962C8B-B14F-4D97-AF65-F5344CB8AC3E}">
        <p14:creationId xmlns:p14="http://schemas.microsoft.com/office/powerpoint/2010/main" val="474539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6"/>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8" y="1554645"/>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1800" b="1">
                <a:solidFill>
                  <a:schemeClr val="bg1"/>
                </a:solidFill>
                <a:latin typeface="+mj-lt"/>
                <a:ea typeface="Open Sans" panose="020B0606030504020204" pitchFamily="34" charset="0"/>
                <a:cs typeface="Open Sans" panose="020B0606030504020204" pitchFamily="34" charset="0"/>
              </a:defRPr>
            </a:lvl1pPr>
          </a:lstStyle>
          <a:p>
            <a:pPr lvl="0"/>
            <a:r>
              <a:rPr lang="en-US"/>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1519"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a:t>Authors/Presenters &amp; Contact Info</a:t>
            </a:r>
          </a:p>
        </p:txBody>
      </p:sp>
    </p:spTree>
    <p:extLst>
      <p:ext uri="{BB962C8B-B14F-4D97-AF65-F5344CB8AC3E}">
        <p14:creationId xmlns:p14="http://schemas.microsoft.com/office/powerpoint/2010/main" val="2729278906"/>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a:t>Authors/Presenters &amp; Contact Info</a:t>
            </a:r>
          </a:p>
        </p:txBody>
      </p:sp>
    </p:spTree>
    <p:extLst>
      <p:ext uri="{BB962C8B-B14F-4D97-AF65-F5344CB8AC3E}">
        <p14:creationId xmlns:p14="http://schemas.microsoft.com/office/powerpoint/2010/main" val="2311973584"/>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4900402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9805292"/>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9280587"/>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99298226"/>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421897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18052019"/>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a:t>Slide Header </a:t>
            </a:r>
          </a:p>
        </p:txBody>
      </p:sp>
    </p:spTree>
    <p:extLst>
      <p:ext uri="{BB962C8B-B14F-4D97-AF65-F5344CB8AC3E}">
        <p14:creationId xmlns:p14="http://schemas.microsoft.com/office/powerpoint/2010/main" val="11099864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511391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2" y="1255278"/>
            <a:ext cx="4147823" cy="4114207"/>
          </a:xfrm>
          <a:prstGeom prst="rect">
            <a:avLst/>
          </a:prstGeom>
        </p:spPr>
        <p:txBody>
          <a:bodyPr anchor="ctr" anchorCtr="0"/>
          <a:lstStyle>
            <a:lvl1pPr marL="0" indent="0">
              <a:lnSpc>
                <a:spcPct val="108000"/>
              </a:lnSpc>
              <a:buNone/>
              <a:defRPr sz="18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6"/>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41"/>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8" y="1554645"/>
            <a:ext cx="1296457" cy="3496689"/>
          </a:xfrm>
          <a:prstGeom prst="rect">
            <a:avLst/>
          </a:prstGeom>
        </p:spPr>
      </p:pic>
    </p:spTree>
    <p:extLst>
      <p:ext uri="{BB962C8B-B14F-4D97-AF65-F5344CB8AC3E}">
        <p14:creationId xmlns:p14="http://schemas.microsoft.com/office/powerpoint/2010/main" val="626356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225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4"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4"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28585" indent="-128585">
              <a:lnSpc>
                <a:spcPct val="108000"/>
              </a:lnSpc>
              <a:buClr>
                <a:schemeClr val="accent1"/>
              </a:buClr>
              <a:buFont typeface="Wingdings" panose="05000000000000000000" pitchFamily="2" charset="2"/>
              <a:buChar char="§"/>
              <a:defRPr>
                <a:solidFill>
                  <a:schemeClr val="bg2">
                    <a:lumMod val="10000"/>
                  </a:schemeClr>
                </a:solidFill>
              </a:defRPr>
            </a:lvl1pPr>
            <a:lvl2pPr marL="385753" indent="-128585">
              <a:lnSpc>
                <a:spcPct val="108000"/>
              </a:lnSpc>
              <a:buClr>
                <a:schemeClr val="accent1"/>
              </a:buClr>
              <a:buFont typeface="Wingdings" panose="05000000000000000000" pitchFamily="2" charset="2"/>
              <a:buChar char="§"/>
              <a:defRPr>
                <a:solidFill>
                  <a:schemeClr val="bg2">
                    <a:lumMod val="10000"/>
                  </a:schemeClr>
                </a:solidFill>
              </a:defRPr>
            </a:lvl2pPr>
            <a:lvl3pPr marL="642921" indent="-128585">
              <a:lnSpc>
                <a:spcPct val="108000"/>
              </a:lnSpc>
              <a:buClr>
                <a:schemeClr val="accent1"/>
              </a:buClr>
              <a:buFont typeface="Wingdings" panose="05000000000000000000" pitchFamily="2" charset="2"/>
              <a:buChar char="§"/>
              <a:defRPr>
                <a:solidFill>
                  <a:schemeClr val="bg2">
                    <a:lumMod val="10000"/>
                  </a:schemeClr>
                </a:solidFill>
              </a:defRPr>
            </a:lvl3pPr>
            <a:lvl4pPr marL="900090" indent="-128585">
              <a:lnSpc>
                <a:spcPct val="108000"/>
              </a:lnSpc>
              <a:buClr>
                <a:schemeClr val="accent1"/>
              </a:buClr>
              <a:buFont typeface="Wingdings" panose="05000000000000000000" pitchFamily="2" charset="2"/>
              <a:buChar char="§"/>
              <a:defRPr>
                <a:solidFill>
                  <a:schemeClr val="bg2">
                    <a:lumMod val="10000"/>
                  </a:schemeClr>
                </a:solidFill>
              </a:defRPr>
            </a:lvl4pPr>
            <a:lvl5pPr marL="1157259" indent="-128585">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7303694"/>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225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4"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4"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4" y="3615166"/>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4" y="3615166"/>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28585" indent="-128585">
              <a:lnSpc>
                <a:spcPct val="108000"/>
              </a:lnSpc>
              <a:buClr>
                <a:schemeClr val="accent1"/>
              </a:buClr>
              <a:buFont typeface="Wingdings" panose="05000000000000000000" pitchFamily="2" charset="2"/>
              <a:buChar char="§"/>
              <a:defRPr>
                <a:solidFill>
                  <a:schemeClr val="bg2">
                    <a:lumMod val="10000"/>
                  </a:schemeClr>
                </a:solidFill>
              </a:defRPr>
            </a:lvl1pPr>
            <a:lvl2pPr marL="385753" indent="-128585">
              <a:lnSpc>
                <a:spcPct val="108000"/>
              </a:lnSpc>
              <a:buClr>
                <a:schemeClr val="accent1"/>
              </a:buClr>
              <a:buFont typeface="Wingdings" panose="05000000000000000000" pitchFamily="2" charset="2"/>
              <a:buChar char="§"/>
              <a:defRPr>
                <a:solidFill>
                  <a:schemeClr val="bg2">
                    <a:lumMod val="10000"/>
                  </a:schemeClr>
                </a:solidFill>
              </a:defRPr>
            </a:lvl2pPr>
            <a:lvl3pPr marL="642921" indent="-128585">
              <a:lnSpc>
                <a:spcPct val="108000"/>
              </a:lnSpc>
              <a:buClr>
                <a:schemeClr val="accent1"/>
              </a:buClr>
              <a:buFont typeface="Wingdings" panose="05000000000000000000" pitchFamily="2" charset="2"/>
              <a:buChar char="§"/>
              <a:defRPr>
                <a:solidFill>
                  <a:schemeClr val="bg2">
                    <a:lumMod val="10000"/>
                  </a:schemeClr>
                </a:solidFill>
              </a:defRPr>
            </a:lvl3pPr>
            <a:lvl4pPr marL="900090" indent="-128585">
              <a:lnSpc>
                <a:spcPct val="108000"/>
              </a:lnSpc>
              <a:buClr>
                <a:schemeClr val="accent1"/>
              </a:buClr>
              <a:buFont typeface="Wingdings" panose="05000000000000000000" pitchFamily="2" charset="2"/>
              <a:buChar char="§"/>
              <a:defRPr>
                <a:solidFill>
                  <a:schemeClr val="bg2">
                    <a:lumMod val="10000"/>
                  </a:schemeClr>
                </a:solidFill>
              </a:defRPr>
            </a:lvl4pPr>
            <a:lvl5pPr marL="1157259" indent="-128585">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528023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225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4"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4"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4" y="4523172"/>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9"/>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28585" indent="-128585">
              <a:lnSpc>
                <a:spcPct val="108000"/>
              </a:lnSpc>
              <a:buClr>
                <a:schemeClr val="accent1"/>
              </a:buClr>
              <a:buFont typeface="Wingdings" panose="05000000000000000000" pitchFamily="2" charset="2"/>
              <a:buChar char="§"/>
              <a:defRPr>
                <a:solidFill>
                  <a:schemeClr val="bg2">
                    <a:lumMod val="10000"/>
                  </a:schemeClr>
                </a:solidFill>
              </a:defRPr>
            </a:lvl1pPr>
            <a:lvl2pPr marL="385753" indent="-128585">
              <a:lnSpc>
                <a:spcPct val="108000"/>
              </a:lnSpc>
              <a:buClr>
                <a:schemeClr val="accent1"/>
              </a:buClr>
              <a:buFont typeface="Wingdings" panose="05000000000000000000" pitchFamily="2" charset="2"/>
              <a:buChar char="§"/>
              <a:defRPr>
                <a:solidFill>
                  <a:schemeClr val="bg2">
                    <a:lumMod val="10000"/>
                  </a:schemeClr>
                </a:solidFill>
              </a:defRPr>
            </a:lvl2pPr>
            <a:lvl3pPr marL="642921" indent="-128585">
              <a:lnSpc>
                <a:spcPct val="108000"/>
              </a:lnSpc>
              <a:buClr>
                <a:schemeClr val="accent1"/>
              </a:buClr>
              <a:buFont typeface="Wingdings" panose="05000000000000000000" pitchFamily="2" charset="2"/>
              <a:buChar char="§"/>
              <a:defRPr>
                <a:solidFill>
                  <a:schemeClr val="bg2">
                    <a:lumMod val="10000"/>
                  </a:schemeClr>
                </a:solidFill>
              </a:defRPr>
            </a:lvl3pPr>
            <a:lvl4pPr marL="900090" indent="-128585">
              <a:lnSpc>
                <a:spcPct val="108000"/>
              </a:lnSpc>
              <a:buClr>
                <a:schemeClr val="accent1"/>
              </a:buClr>
              <a:buFont typeface="Wingdings" panose="05000000000000000000" pitchFamily="2" charset="2"/>
              <a:buChar char="§"/>
              <a:defRPr>
                <a:solidFill>
                  <a:schemeClr val="bg2">
                    <a:lumMod val="10000"/>
                  </a:schemeClr>
                </a:solidFill>
              </a:defRPr>
            </a:lvl4pPr>
            <a:lvl5pPr marL="1157259" indent="-128585">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8196037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2" y="1255278"/>
            <a:ext cx="4147823" cy="4114207"/>
          </a:xfrm>
          <a:prstGeom prst="rect">
            <a:avLst/>
          </a:prstGeom>
        </p:spPr>
        <p:txBody>
          <a:bodyPr anchor="ctr" anchorCtr="0"/>
          <a:lstStyle>
            <a:lvl1pPr marL="0" indent="0">
              <a:lnSpc>
                <a:spcPct val="108000"/>
              </a:lnSpc>
              <a:buNone/>
              <a:defRPr sz="18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6"/>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41"/>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8" y="1554645"/>
            <a:ext cx="1296457" cy="3496689"/>
          </a:xfrm>
          <a:prstGeom prst="rect">
            <a:avLst/>
          </a:prstGeom>
        </p:spPr>
      </p:pic>
    </p:spTree>
    <p:extLst>
      <p:ext uri="{BB962C8B-B14F-4D97-AF65-F5344CB8AC3E}">
        <p14:creationId xmlns:p14="http://schemas.microsoft.com/office/powerpoint/2010/main" val="3900756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7"/>
            <a:ext cx="7886700" cy="629051"/>
          </a:xfrm>
          <a:prstGeom prst="rect">
            <a:avLst/>
          </a:prstGeom>
        </p:spPr>
        <p:txBody>
          <a:bodyPr/>
          <a:lstStyle>
            <a:lvl1pPr>
              <a:lnSpc>
                <a:spcPct val="100000"/>
              </a:lnSpc>
              <a:defRPr sz="2250" b="1">
                <a:solidFill>
                  <a:schemeClr val="accent4"/>
                </a:solidFill>
              </a:defRPr>
            </a:lvl1pPr>
          </a:lstStyle>
          <a:p>
            <a:r>
              <a:rPr lang="en-US"/>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28585" indent="-128585">
              <a:lnSpc>
                <a:spcPct val="108000"/>
              </a:lnSpc>
              <a:buClr>
                <a:schemeClr val="accent1"/>
              </a:buClr>
              <a:buFont typeface="Wingdings" panose="05000000000000000000" pitchFamily="2" charset="2"/>
              <a:buChar char="§"/>
              <a:defRPr>
                <a:solidFill>
                  <a:schemeClr val="bg2">
                    <a:lumMod val="10000"/>
                  </a:schemeClr>
                </a:solidFill>
              </a:defRPr>
            </a:lvl1pPr>
            <a:lvl2pPr marL="385753" indent="-128585">
              <a:lnSpc>
                <a:spcPct val="108000"/>
              </a:lnSpc>
              <a:buClr>
                <a:schemeClr val="accent1"/>
              </a:buClr>
              <a:buFont typeface="Wingdings" panose="05000000000000000000" pitchFamily="2" charset="2"/>
              <a:buChar char="§"/>
              <a:defRPr>
                <a:solidFill>
                  <a:schemeClr val="bg2">
                    <a:lumMod val="10000"/>
                  </a:schemeClr>
                </a:solidFill>
              </a:defRPr>
            </a:lvl2pPr>
            <a:lvl3pPr marL="642921" indent="-128585">
              <a:lnSpc>
                <a:spcPct val="108000"/>
              </a:lnSpc>
              <a:buClr>
                <a:schemeClr val="accent1"/>
              </a:buClr>
              <a:buFont typeface="Wingdings" panose="05000000000000000000" pitchFamily="2" charset="2"/>
              <a:buChar char="§"/>
              <a:defRPr>
                <a:solidFill>
                  <a:schemeClr val="bg2">
                    <a:lumMod val="10000"/>
                  </a:schemeClr>
                </a:solidFill>
              </a:defRPr>
            </a:lvl3pPr>
            <a:lvl4pPr marL="900090" indent="-128585">
              <a:lnSpc>
                <a:spcPct val="108000"/>
              </a:lnSpc>
              <a:buClr>
                <a:schemeClr val="accent1"/>
              </a:buClr>
              <a:buFont typeface="Wingdings" panose="05000000000000000000" pitchFamily="2" charset="2"/>
              <a:buChar char="§"/>
              <a:defRPr>
                <a:solidFill>
                  <a:schemeClr val="bg2">
                    <a:lumMod val="10000"/>
                  </a:schemeClr>
                </a:solidFill>
              </a:defRPr>
            </a:lvl4pPr>
            <a:lvl5pPr marL="1157259" indent="-128585">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3027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2250" b="1">
                <a:solidFill>
                  <a:schemeClr val="accent4"/>
                </a:solidFill>
                <a:latin typeface="+mj-lt"/>
                <a:ea typeface="Open Sans" panose="020B0606030504020204" pitchFamily="34" charset="0"/>
                <a:cs typeface="Arial" panose="020B0604020202020204" pitchFamily="34" charset="0"/>
              </a:defRPr>
            </a:lvl1pPr>
          </a:lstStyle>
          <a:p>
            <a:pPr lvl="0"/>
            <a:r>
              <a:rPr lang="en-US"/>
              <a:t>Slide Header </a:t>
            </a:r>
          </a:p>
        </p:txBody>
      </p:sp>
    </p:spTree>
    <p:extLst>
      <p:ext uri="{BB962C8B-B14F-4D97-AF65-F5344CB8AC3E}">
        <p14:creationId xmlns:p14="http://schemas.microsoft.com/office/powerpoint/2010/main" val="3457093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2324484"/>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white"/>
                </a:solidFill>
                <a:effectLst/>
                <a:uLnTx/>
                <a:uFillTx/>
                <a:latin typeface="Montserrat"/>
                <a:ea typeface="+mn-ea"/>
                <a:cs typeface="+mn-cs"/>
              </a:rPr>
              <a:t>Module 1 - Introduction</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6" y="6478116"/>
            <a:ext cx="2676347" cy="351699"/>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150"/>
              </a:spcBef>
              <a:spcAft>
                <a:spcPts val="0"/>
              </a:spcAft>
              <a:buClrTx/>
              <a:buSzTx/>
              <a:buFontTx/>
              <a:buNone/>
              <a:tabLst/>
              <a:defRPr/>
            </a:pPr>
            <a:r>
              <a:rPr kumimoji="0" lang="en-US" sz="788" b="1" i="0" u="none" strike="noStrike" kern="1200" cap="none" spc="6"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788" b="1" i="0" u="none" strike="noStrike" kern="1200" cap="none" spc="6" normalizeH="0" baseline="0" noProof="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788" b="1" i="0" u="none" strike="noStrike" kern="1200" cap="none" spc="6"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514337" rtl="0" eaLnBrk="1" fontAlgn="auto" latinLnBrk="0" hangingPunct="1">
              <a:lnSpc>
                <a:spcPct val="100000"/>
              </a:lnSpc>
              <a:spcBef>
                <a:spcPts val="150"/>
              </a:spcBef>
              <a:spcAft>
                <a:spcPts val="0"/>
              </a:spcAft>
              <a:buClrTx/>
              <a:buSzTx/>
              <a:buFontTx/>
              <a:buNone/>
              <a:tabLst/>
              <a:defRPr/>
            </a:pPr>
            <a:r>
              <a:rPr kumimoji="0" lang="en-US" sz="731" b="1" i="0" u="none" strike="noStrike" kern="1200" cap="none" spc="169"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731" b="1" i="0" u="none" strike="noStrike" kern="1200" cap="none" spc="0"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1"/>
          <a:stretch>
            <a:fillRect/>
          </a:stretch>
        </p:blipFill>
        <p:spPr>
          <a:xfrm>
            <a:off x="223874"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78002" y="6565959"/>
            <a:ext cx="3394773"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338"/>
              </a:spcBef>
              <a:spcAft>
                <a:spcPts val="0"/>
              </a:spcAft>
              <a:buClrTx/>
              <a:buSzTx/>
              <a:buFontTx/>
              <a:buNone/>
              <a:tabLst/>
              <a:defRPr/>
            </a:pPr>
            <a:r>
              <a:rPr kumimoji="0" lang="en-US" sz="1050" b="1" i="0" u="none" strike="noStrike" kern="1200" cap="none" spc="6"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Cover Crops for Soil Health, West</a:t>
            </a:r>
            <a:endParaRPr kumimoji="0" lang="en-US" sz="1050" b="1" i="0" u="none" strike="noStrike" kern="1200" cap="none" spc="0"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75129814"/>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Lst>
  <p:txStyles>
    <p:titleStyle>
      <a:lvl1pPr algn="l" defTabSz="514337"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08" userDrawn="1">
          <p15:clr>
            <a:srgbClr val="F26B43"/>
          </p15:clr>
        </p15:guide>
        <p15:guide id="2" pos="4212"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a:t>Module 1 - Introduction</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0"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478114"/>
            <a:ext cx="2676347" cy="429605"/>
          </a:xfrm>
          <a:prstGeom prst="rect">
            <a:avLst/>
          </a:prstGeom>
          <a:noFill/>
        </p:spPr>
        <p:txBody>
          <a:bodyPr wrap="square" rtlCol="0">
            <a:spAutoFit/>
          </a:bodyPr>
          <a:lstStyle/>
          <a:p>
            <a:pPr algn="ctr">
              <a:spcBef>
                <a:spcPts val="200"/>
              </a:spcBef>
            </a:pPr>
            <a:r>
              <a:rPr lang="en-US" sz="1050" b="1" spc="8" baseline="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200"/>
              </a:spcBef>
              <a:spcAft>
                <a:spcPts val="0"/>
              </a:spcAft>
              <a:buClrTx/>
              <a:buSzTx/>
              <a:buFontTx/>
              <a:buNone/>
              <a:tabLst/>
              <a:defRPr/>
            </a:pPr>
            <a:r>
              <a:rPr lang="en-US" sz="975" b="1" kern="1200" spc="225" baseline="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1"/>
          <a:stretch>
            <a:fillRect/>
          </a:stretch>
        </p:blipFill>
        <p:spPr>
          <a:xfrm>
            <a:off x="223873"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78001" y="6565958"/>
            <a:ext cx="3394773" cy="253916"/>
          </a:xfrm>
          <a:prstGeom prst="rect">
            <a:avLst/>
          </a:prstGeom>
          <a:noFill/>
        </p:spPr>
        <p:txBody>
          <a:bodyPr wrap="square" rtlCol="0">
            <a:spAutoFit/>
          </a:bodyPr>
          <a:lstStyle/>
          <a:p>
            <a:pPr algn="l">
              <a:spcBef>
                <a:spcPts val="450"/>
              </a:spcBef>
            </a:pPr>
            <a:r>
              <a:rPr lang="en-US" sz="1050" b="1" kern="1200" spc="8" baseline="0">
                <a:solidFill>
                  <a:schemeClr val="bg1"/>
                </a:solidFill>
                <a:latin typeface="Montserrat" pitchFamily="2" charset="0"/>
                <a:ea typeface="Open Sans" panose="020B0606030504020204" pitchFamily="34" charset="0"/>
                <a:cs typeface="Open Sans" panose="020B0606030504020204" pitchFamily="34" charset="0"/>
              </a:rPr>
              <a:t>Cover Crops for Soil Health, West</a:t>
            </a:r>
            <a:endParaRPr lang="en-US" sz="900" b="1">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3640620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p15:clr>
            <a:srgbClr val="F26B43"/>
          </p15:clr>
        </p15:guide>
        <p15:guide id="2" pos="5616">
          <p15:clr>
            <a:srgbClr val="F26B43"/>
          </p15:clr>
        </p15:guide>
        <p15:guide id="3" orient="horz" pos="192">
          <p15:clr>
            <a:srgbClr val="F26B43"/>
          </p15:clr>
        </p15:guide>
        <p15:guide id="4" orient="horz" pos="412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116_25241525.xml"/><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media" Target="../media/media2.mp4"/><Relationship Id="rId7" Type="http://schemas.microsoft.com/office/2018/10/relationships/comments" Target="../comments/modernComment_10D_326A5933.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12.xml"/><Relationship Id="rId5" Type="http://schemas.openxmlformats.org/officeDocument/2006/relationships/slideLayout" Target="../slideLayouts/slideLayout9.xml"/><Relationship Id="rId4" Type="http://schemas.openxmlformats.org/officeDocument/2006/relationships/video" Target="../media/media2.mp4"/><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microsoft.com/office/2018/10/relationships/comments" Target="../comments/modernComment_114_80C90EA5.xml"/><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hyperlink" Target="https://teams.microsoft.com/l/file/D6DBD638-6C35-4F66-B6D6-DDDB12614645?tenantId=ed5b36e7-01ee-4ebc-867e-e03cfa0d4697&amp;fileType=pptx&amp;objectUrl=https%3A%2F%2Fusdagcc.sharepoint.com%2Fsites%2FFPAC-NRCS-SoilHealthDivision%2FShared%20Documents%2FGeneral%2FTechnical%2FDocuments%20for%20Review%2FAdvanced%20Cover%20Crops%20Training%2FModule%201%20Student%20Presentation%20Template.pptx&amp;baseUrl=https%3A%2F%2Fusdagcc.sharepoint.com%2Fsites%2FFPAC-NRCS-SoilHealthDivision&amp;serviceName=teams&amp;threadId=19:e459d65b1dec45d6a5c6b1d7d7c1abe5@thread.skype&amp;groupId=85dd8e22-9f46-4e5b-9253-482220dc0364" TargetMode="Externa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microsoft.com/office/2018/10/relationships/comments" Target="../comments/modernComment_12F_4D299E26.xml"/><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microsoft.com/office/2018/10/relationships/comments" Target="../comments/modernComment_5D7_853FABE3.xml"/><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95A797-F557-4676-B2D5-49607E81A30B}"/>
              </a:ext>
            </a:extLst>
          </p:cNvPr>
          <p:cNvSpPr>
            <a:spLocks noGrp="1"/>
          </p:cNvSpPr>
          <p:nvPr>
            <p:ph type="title" idx="4294967295"/>
          </p:nvPr>
        </p:nvSpPr>
        <p:spPr>
          <a:xfrm>
            <a:off x="68826" y="741759"/>
            <a:ext cx="6719888" cy="1946672"/>
          </a:xfrm>
          <a:prstGeom prst="rect">
            <a:avLst/>
          </a:prstGeom>
        </p:spPr>
        <p:txBody>
          <a:bodyPr>
            <a:normAutofit/>
          </a:bodyPr>
          <a:lstStyle/>
          <a:p>
            <a:r>
              <a:rPr lang="en-US" sz="3200" b="1">
                <a:solidFill>
                  <a:schemeClr val="accent4"/>
                </a:solidFill>
              </a:rPr>
              <a:t>Cover Crops for Soil Health:</a:t>
            </a:r>
            <a:br>
              <a:rPr lang="en-US" sz="3200" b="1">
                <a:solidFill>
                  <a:schemeClr val="accent4"/>
                </a:solidFill>
              </a:rPr>
            </a:br>
            <a:r>
              <a:rPr lang="en-US" sz="3200" b="1">
                <a:solidFill>
                  <a:schemeClr val="accent4"/>
                </a:solidFill>
              </a:rPr>
              <a:t>Class Introduction</a:t>
            </a:r>
          </a:p>
        </p:txBody>
      </p:sp>
      <p:sp>
        <p:nvSpPr>
          <p:cNvPr id="4" name="Text Placeholder 3">
            <a:extLst>
              <a:ext uri="{FF2B5EF4-FFF2-40B4-BE49-F238E27FC236}">
                <a16:creationId xmlns:a16="http://schemas.microsoft.com/office/drawing/2014/main" id="{A79EF51B-C868-4B19-B417-994FD311542D}"/>
              </a:ext>
            </a:extLst>
          </p:cNvPr>
          <p:cNvSpPr>
            <a:spLocks noGrp="1"/>
          </p:cNvSpPr>
          <p:nvPr>
            <p:ph type="body" sz="quarter" idx="4294967295"/>
          </p:nvPr>
        </p:nvSpPr>
        <p:spPr>
          <a:xfrm>
            <a:off x="0" y="4169569"/>
            <a:ext cx="4457700" cy="1531144"/>
          </a:xfrm>
          <a:prstGeom prst="rect">
            <a:avLst/>
          </a:prstGeom>
        </p:spPr>
        <p:txBody>
          <a:bodyPr>
            <a:normAutofit/>
          </a:bodyPr>
          <a:lstStyle/>
          <a:p>
            <a:r>
              <a:rPr lang="en-US"/>
              <a:t>NRCS Soil Health Division</a:t>
            </a:r>
          </a:p>
          <a:p>
            <a:r>
              <a:rPr lang="en-US"/>
              <a:t>Lockeford Plant Materials Center</a:t>
            </a:r>
          </a:p>
          <a:p>
            <a:r>
              <a:rPr lang="en-US"/>
              <a:t>April 2024</a:t>
            </a:r>
          </a:p>
        </p:txBody>
      </p:sp>
    </p:spTree>
    <p:extLst>
      <p:ext uri="{BB962C8B-B14F-4D97-AF65-F5344CB8AC3E}">
        <p14:creationId xmlns:p14="http://schemas.microsoft.com/office/powerpoint/2010/main" val="2124098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2270A-762D-519F-3939-42CE6480B4AF}"/>
              </a:ext>
            </a:extLst>
          </p:cNvPr>
          <p:cNvSpPr>
            <a:spLocks noGrp="1"/>
          </p:cNvSpPr>
          <p:nvPr>
            <p:ph type="title" idx="4294967295"/>
          </p:nvPr>
        </p:nvSpPr>
        <p:spPr>
          <a:xfrm>
            <a:off x="140570" y="672038"/>
            <a:ext cx="6719888" cy="632222"/>
          </a:xfrm>
          <a:prstGeom prst="rect">
            <a:avLst/>
          </a:prstGeom>
        </p:spPr>
        <p:txBody>
          <a:bodyPr/>
          <a:lstStyle/>
          <a:p>
            <a:r>
              <a:rPr lang="en-US" sz="3200" b="1">
                <a:solidFill>
                  <a:schemeClr val="accent4"/>
                </a:solidFill>
              </a:rPr>
              <a:t>Cover Crops and Soil Carbon</a:t>
            </a:r>
          </a:p>
        </p:txBody>
      </p:sp>
      <p:sp>
        <p:nvSpPr>
          <p:cNvPr id="3" name="Content Placeholder 2">
            <a:extLst>
              <a:ext uri="{FF2B5EF4-FFF2-40B4-BE49-F238E27FC236}">
                <a16:creationId xmlns:a16="http://schemas.microsoft.com/office/drawing/2014/main" id="{2CF8F123-435B-09C9-F8BC-8FC6A00BFD4F}"/>
              </a:ext>
            </a:extLst>
          </p:cNvPr>
          <p:cNvSpPr>
            <a:spLocks noGrp="1"/>
          </p:cNvSpPr>
          <p:nvPr>
            <p:ph sz="half" idx="4294967295"/>
          </p:nvPr>
        </p:nvSpPr>
        <p:spPr>
          <a:xfrm>
            <a:off x="4947" y="1494469"/>
            <a:ext cx="4864792" cy="4089090"/>
          </a:xfrm>
          <a:prstGeom prst="rect">
            <a:avLst/>
          </a:prstGeom>
        </p:spPr>
        <p:txBody>
          <a:bodyPr lIns="91440" tIns="45720" rIns="91440" bIns="45720" anchor="t"/>
          <a:lstStyle/>
          <a:p>
            <a:pPr marL="128270" indent="-128270"/>
            <a:r>
              <a:rPr lang="en-US" sz="2400"/>
              <a:t>Review of 35 studies from across U.S. that had CC vs No CC treatments</a:t>
            </a:r>
          </a:p>
          <a:p>
            <a:pPr marL="385445" lvl="1" indent="-128270"/>
            <a:r>
              <a:rPr lang="en-US" sz="2000"/>
              <a:t>Measured SOC or SOM</a:t>
            </a:r>
          </a:p>
          <a:p>
            <a:pPr marL="385445" lvl="1" indent="-128270"/>
            <a:r>
              <a:rPr lang="en-US" sz="2000"/>
              <a:t>Did not apply supplemental nutrients to CC</a:t>
            </a:r>
          </a:p>
          <a:p>
            <a:pPr marL="128270" indent="-128270"/>
            <a:r>
              <a:rPr lang="en-US" sz="2400"/>
              <a:t>35 studies contained 77 comparisons – CC vs No CC</a:t>
            </a:r>
          </a:p>
          <a:p>
            <a:pPr marL="128270" indent="-128270"/>
            <a:r>
              <a:rPr lang="en-US" sz="2400"/>
              <a:t>Cover cropping resulted in SOC accumulation in 29% of comparisons (22 out of 77)</a:t>
            </a:r>
          </a:p>
        </p:txBody>
      </p:sp>
      <p:pic>
        <p:nvPicPr>
          <p:cNvPr id="7" name="Content Placeholder 6" descr="A picture cover crops under cloudy sky&#10;&#10;">
            <a:extLst>
              <a:ext uri="{FF2B5EF4-FFF2-40B4-BE49-F238E27FC236}">
                <a16:creationId xmlns:a16="http://schemas.microsoft.com/office/drawing/2014/main" id="{4AF767C0-35AB-8AC0-23E0-42FF3C32BCBF}"/>
              </a:ext>
            </a:extLst>
          </p:cNvPr>
          <p:cNvPicPr>
            <a:picLocks noGrp="1" noChangeAspect="1"/>
          </p:cNvPicPr>
          <p:nvPr>
            <p:ph sz="half" idx="4294967295"/>
          </p:nvPr>
        </p:nvPicPr>
        <p:blipFill>
          <a:blip r:embed="rId3" cstate="screen">
            <a:extLst>
              <a:ext uri="{28A0092B-C50C-407E-A947-70E740481C1C}">
                <a14:useLocalDpi xmlns:a14="http://schemas.microsoft.com/office/drawing/2010/main"/>
              </a:ext>
            </a:extLst>
          </a:blip>
          <a:stretch>
            <a:fillRect/>
          </a:stretch>
        </p:blipFill>
        <p:spPr>
          <a:xfrm>
            <a:off x="4954191" y="1977087"/>
            <a:ext cx="4189809" cy="3143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92B10EDC-A622-D9BE-DB59-5C2D3B632C0B}"/>
              </a:ext>
            </a:extLst>
          </p:cNvPr>
          <p:cNvSpPr txBox="1"/>
          <p:nvPr/>
        </p:nvSpPr>
        <p:spPr>
          <a:xfrm>
            <a:off x="-1328" y="6085409"/>
            <a:ext cx="3158455" cy="261610"/>
          </a:xfrm>
          <a:prstGeom prst="rect">
            <a:avLst/>
          </a:prstGeom>
          <a:noFill/>
        </p:spPr>
        <p:txBody>
          <a:bodyPr wrap="square" lIns="91440" tIns="45720" rIns="91440" bIns="45720" rtlCol="0" anchor="t">
            <a:spAutoFit/>
          </a:bodyPr>
          <a:lstStyle/>
          <a:p>
            <a:r>
              <a:rPr lang="en-US" sz="1100"/>
              <a:t>Source: Blanco-Canqui, 2022</a:t>
            </a:r>
          </a:p>
        </p:txBody>
      </p:sp>
      <p:sp>
        <p:nvSpPr>
          <p:cNvPr id="5" name="TextBox 4">
            <a:extLst>
              <a:ext uri="{FF2B5EF4-FFF2-40B4-BE49-F238E27FC236}">
                <a16:creationId xmlns:a16="http://schemas.microsoft.com/office/drawing/2014/main" id="{F015DB4D-5230-8ABE-EA71-14B9E1E8A2D2}"/>
              </a:ext>
            </a:extLst>
          </p:cNvPr>
          <p:cNvSpPr txBox="1"/>
          <p:nvPr/>
        </p:nvSpPr>
        <p:spPr>
          <a:xfrm>
            <a:off x="5748798" y="5240005"/>
            <a:ext cx="2601311" cy="261610"/>
          </a:xfrm>
          <a:prstGeom prst="rect">
            <a:avLst/>
          </a:prstGeom>
          <a:noFill/>
        </p:spPr>
        <p:txBody>
          <a:bodyPr wrap="square" lIns="91440" tIns="45720" rIns="91440" bIns="45720" rtlCol="0" anchor="t">
            <a:spAutoFit/>
          </a:bodyPr>
          <a:lstStyle/>
          <a:p>
            <a:r>
              <a:rPr lang="en-US" sz="1050"/>
              <a:t>Photo: J. Beniston, USDA NRCS</a:t>
            </a:r>
          </a:p>
        </p:txBody>
      </p:sp>
    </p:spTree>
    <p:extLst>
      <p:ext uri="{BB962C8B-B14F-4D97-AF65-F5344CB8AC3E}">
        <p14:creationId xmlns:p14="http://schemas.microsoft.com/office/powerpoint/2010/main" val="3306887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18801-FE90-FD81-7A35-7DF152638DD0}"/>
              </a:ext>
            </a:extLst>
          </p:cNvPr>
          <p:cNvSpPr>
            <a:spLocks noGrp="1"/>
          </p:cNvSpPr>
          <p:nvPr>
            <p:ph type="title" idx="4294967295"/>
          </p:nvPr>
        </p:nvSpPr>
        <p:spPr>
          <a:xfrm>
            <a:off x="67633" y="383153"/>
            <a:ext cx="9018639" cy="939881"/>
          </a:xfrm>
          <a:prstGeom prst="rect">
            <a:avLst/>
          </a:prstGeom>
        </p:spPr>
        <p:txBody>
          <a:bodyPr lIns="91440" tIns="45720" rIns="91440" bIns="45720" anchor="t">
            <a:noAutofit/>
          </a:bodyPr>
          <a:lstStyle/>
          <a:p>
            <a:pPr algn="ctr"/>
            <a:r>
              <a:rPr lang="en-US" sz="3200" b="1">
                <a:solidFill>
                  <a:schemeClr val="accent4"/>
                </a:solidFill>
              </a:rPr>
              <a:t>Factors affecting SOC accumulation </a:t>
            </a:r>
            <a:br>
              <a:rPr lang="en-US" sz="3200" b="1"/>
            </a:br>
            <a:r>
              <a:rPr lang="en-US" sz="3200" b="1">
                <a:solidFill>
                  <a:schemeClr val="accent4"/>
                </a:solidFill>
              </a:rPr>
              <a:t>with Cover Crops</a:t>
            </a:r>
            <a:r>
              <a:rPr lang="en-US" sz="2800" b="1">
                <a:solidFill>
                  <a:schemeClr val="accent4"/>
                </a:solidFill>
              </a:rPr>
              <a:t> </a:t>
            </a:r>
          </a:p>
        </p:txBody>
      </p:sp>
      <p:sp>
        <p:nvSpPr>
          <p:cNvPr id="3" name="Content Placeholder 2">
            <a:extLst>
              <a:ext uri="{FF2B5EF4-FFF2-40B4-BE49-F238E27FC236}">
                <a16:creationId xmlns:a16="http://schemas.microsoft.com/office/drawing/2014/main" id="{DC437107-7C2A-A89C-513B-120B19EFB68C}"/>
              </a:ext>
            </a:extLst>
          </p:cNvPr>
          <p:cNvSpPr>
            <a:spLocks noGrp="1"/>
          </p:cNvSpPr>
          <p:nvPr>
            <p:ph sz="half" idx="4294967295"/>
          </p:nvPr>
        </p:nvSpPr>
        <p:spPr>
          <a:xfrm>
            <a:off x="-1639" y="1244323"/>
            <a:ext cx="5369213" cy="3866031"/>
          </a:xfrm>
          <a:prstGeom prst="rect">
            <a:avLst/>
          </a:prstGeom>
        </p:spPr>
        <p:txBody>
          <a:bodyPr lIns="91440" tIns="45720" rIns="91440" bIns="45720" anchor="t">
            <a:noAutofit/>
          </a:bodyPr>
          <a:lstStyle/>
          <a:p>
            <a:pPr marL="128270" indent="-128270"/>
            <a:r>
              <a:rPr lang="en-US" sz="2000" b="1"/>
              <a:t>Amount of CC Biomass</a:t>
            </a:r>
          </a:p>
          <a:p>
            <a:pPr marL="385445" lvl="1" indent="-128270"/>
            <a:r>
              <a:rPr lang="en-US" sz="1800"/>
              <a:t>No studies reporting SOC gains with CC biomass &lt; 1 ton per acre</a:t>
            </a:r>
          </a:p>
          <a:p>
            <a:pPr marL="385445" lvl="1" indent="-128270"/>
            <a:r>
              <a:rPr lang="en-US" sz="1800"/>
              <a:t>70% of studies with &gt;2.5 tons CC biomass per acre report gains in SOC</a:t>
            </a:r>
          </a:p>
          <a:p>
            <a:pPr marL="128270" indent="-128270"/>
            <a:r>
              <a:rPr lang="en-US" sz="2000" b="1"/>
              <a:t>Number of years planting cover crops</a:t>
            </a:r>
          </a:p>
          <a:p>
            <a:pPr marL="385445" lvl="1" indent="-128270"/>
            <a:r>
              <a:rPr lang="en-US" sz="1800"/>
              <a:t>Highest rates of SOC accumulation observed in sites planting CCs for 5 – 10 yrs</a:t>
            </a:r>
          </a:p>
          <a:p>
            <a:pPr marL="128270" indent="-128270"/>
            <a:r>
              <a:rPr lang="en-US" sz="2000"/>
              <a:t>Trend of increased SOC accumulation rates in </a:t>
            </a:r>
            <a:r>
              <a:rPr lang="en-US" sz="2000" b="1"/>
              <a:t>sites with lower initial SOC </a:t>
            </a:r>
            <a:r>
              <a:rPr lang="en-US" sz="2000"/>
              <a:t>(&lt;1%)</a:t>
            </a:r>
          </a:p>
          <a:p>
            <a:pPr marL="128270" indent="-128270"/>
            <a:r>
              <a:rPr lang="en-US" sz="2000"/>
              <a:t>No observed differences in CC mixes vs single species.</a:t>
            </a:r>
          </a:p>
          <a:p>
            <a:pPr marL="128270" indent="-128270"/>
            <a:r>
              <a:rPr lang="en-US" sz="2000"/>
              <a:t>Planting a mix can increase biodiversity and can insure against weather extremes. </a:t>
            </a:r>
            <a:r>
              <a:rPr lang="en-US" sz="1200"/>
              <a:t>Source: UNL 2020</a:t>
            </a:r>
          </a:p>
        </p:txBody>
      </p:sp>
      <p:pic>
        <p:nvPicPr>
          <p:cNvPr id="7" name="Content Placeholder 6" descr="A picture containing cover crops. grass, sky, outdoor, plant&#10;&#10;">
            <a:extLst>
              <a:ext uri="{FF2B5EF4-FFF2-40B4-BE49-F238E27FC236}">
                <a16:creationId xmlns:a16="http://schemas.microsoft.com/office/drawing/2014/main" id="{33328FD4-A6D6-79F4-8CD6-7D6DB6F20409}"/>
              </a:ext>
            </a:extLst>
          </p:cNvPr>
          <p:cNvPicPr>
            <a:picLocks noGrp="1" noChangeAspect="1"/>
          </p:cNvPicPr>
          <p:nvPr>
            <p:ph sz="half" idx="4294967295"/>
          </p:nvPr>
        </p:nvPicPr>
        <p:blipFill>
          <a:blip r:embed="rId4" cstate="screen">
            <a:extLst>
              <a:ext uri="{28A0092B-C50C-407E-A947-70E740481C1C}">
                <a14:useLocalDpi xmlns:a14="http://schemas.microsoft.com/office/drawing/2010/main"/>
              </a:ext>
            </a:extLst>
          </a:blip>
          <a:stretch>
            <a:fillRect/>
          </a:stretch>
        </p:blipFill>
        <p:spPr>
          <a:xfrm>
            <a:off x="5362685" y="1959841"/>
            <a:ext cx="3677408" cy="27554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7901D394-213E-E802-713D-AA8DEE64252C}"/>
              </a:ext>
            </a:extLst>
          </p:cNvPr>
          <p:cNvSpPr txBox="1"/>
          <p:nvPr/>
        </p:nvSpPr>
        <p:spPr>
          <a:xfrm>
            <a:off x="2279087" y="4978781"/>
            <a:ext cx="3158455" cy="261610"/>
          </a:xfrm>
          <a:prstGeom prst="rect">
            <a:avLst/>
          </a:prstGeom>
          <a:noFill/>
        </p:spPr>
        <p:txBody>
          <a:bodyPr wrap="square" lIns="91440" tIns="45720" rIns="91440" bIns="45720" rtlCol="0" anchor="t">
            <a:spAutoFit/>
          </a:bodyPr>
          <a:lstStyle/>
          <a:p>
            <a:r>
              <a:rPr lang="en-US" sz="1100"/>
              <a:t>Source: Blanco-Canqui, 2022</a:t>
            </a:r>
          </a:p>
        </p:txBody>
      </p:sp>
      <p:sp>
        <p:nvSpPr>
          <p:cNvPr id="5" name="TextBox 4">
            <a:extLst>
              <a:ext uri="{FF2B5EF4-FFF2-40B4-BE49-F238E27FC236}">
                <a16:creationId xmlns:a16="http://schemas.microsoft.com/office/drawing/2014/main" id="{051568D4-5F82-E0B9-823B-855E41C2140B}"/>
              </a:ext>
            </a:extLst>
          </p:cNvPr>
          <p:cNvSpPr txBox="1"/>
          <p:nvPr/>
        </p:nvSpPr>
        <p:spPr>
          <a:xfrm>
            <a:off x="5908890" y="4855064"/>
            <a:ext cx="2601311" cy="261610"/>
          </a:xfrm>
          <a:prstGeom prst="rect">
            <a:avLst/>
          </a:prstGeom>
          <a:noFill/>
        </p:spPr>
        <p:txBody>
          <a:bodyPr wrap="square" lIns="91440" tIns="45720" rIns="91440" bIns="45720" rtlCol="0" anchor="t">
            <a:spAutoFit/>
          </a:bodyPr>
          <a:lstStyle/>
          <a:p>
            <a:r>
              <a:rPr lang="en-US" sz="1100"/>
              <a:t>Photo: J. Beniston, USDA NRCS</a:t>
            </a:r>
          </a:p>
        </p:txBody>
      </p:sp>
    </p:spTree>
    <p:extLst>
      <p:ext uri="{BB962C8B-B14F-4D97-AF65-F5344CB8AC3E}">
        <p14:creationId xmlns:p14="http://schemas.microsoft.com/office/powerpoint/2010/main" val="623121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37316-C810-2187-C56E-807998DEE4F7}"/>
              </a:ext>
            </a:extLst>
          </p:cNvPr>
          <p:cNvSpPr>
            <a:spLocks noGrp="1"/>
          </p:cNvSpPr>
          <p:nvPr>
            <p:ph type="title" idx="4294967295"/>
          </p:nvPr>
        </p:nvSpPr>
        <p:spPr>
          <a:xfrm>
            <a:off x="225219" y="520342"/>
            <a:ext cx="7522599" cy="632222"/>
          </a:xfrm>
          <a:prstGeom prst="rect">
            <a:avLst/>
          </a:prstGeom>
        </p:spPr>
        <p:txBody>
          <a:bodyPr/>
          <a:lstStyle/>
          <a:p>
            <a:r>
              <a:rPr lang="en-US" sz="3200" b="1">
                <a:solidFill>
                  <a:schemeClr val="accent4"/>
                </a:solidFill>
              </a:rPr>
              <a:t>Cover Crops and Water Quality</a:t>
            </a:r>
          </a:p>
        </p:txBody>
      </p:sp>
      <p:pic>
        <p:nvPicPr>
          <p:cNvPr id="6" name="Flume_NoCover" descr="click on video to watch runoff from field with no cover crops">
            <a:hlinkClick r:id="" action="ppaction://media"/>
            <a:extLst>
              <a:ext uri="{FF2B5EF4-FFF2-40B4-BE49-F238E27FC236}">
                <a16:creationId xmlns:a16="http://schemas.microsoft.com/office/drawing/2014/main" id="{89BD600A-3871-B885-7045-C37F74DD6F9A}"/>
              </a:ext>
            </a:extLst>
          </p:cNvPr>
          <p:cNvPicPr>
            <a:picLocks noGrp="1" noChangeAspect="1"/>
          </p:cNvPicPr>
          <p:nvPr>
            <p:ph sz="half" idx="4294967295"/>
            <a:videoFile r:link="rId2"/>
            <p:extLst>
              <p:ext uri="{DAA4B4D4-6D71-4841-9C94-3DE7FCFB9230}">
                <p14:media xmlns:p14="http://schemas.microsoft.com/office/powerpoint/2010/main" r:embed="rId1"/>
              </p:ext>
            </p:extLst>
          </p:nvPr>
        </p:nvPicPr>
        <p:blipFill>
          <a:blip r:embed="rId8"/>
          <a:stretch>
            <a:fillRect/>
          </a:stretch>
        </p:blipFill>
        <p:spPr>
          <a:xfrm>
            <a:off x="605994" y="1350227"/>
            <a:ext cx="2349818" cy="4173141"/>
          </a:xfrm>
          <a:prstGeom prst="rect">
            <a:avLst/>
          </a:prstGeom>
        </p:spPr>
      </p:pic>
      <p:pic>
        <p:nvPicPr>
          <p:cNvPr id="7" name="Flume_CoverCrop" descr="watch video off water runoff with cover crop planted">
            <a:hlinkClick r:id="" action="ppaction://media"/>
            <a:extLst>
              <a:ext uri="{FF2B5EF4-FFF2-40B4-BE49-F238E27FC236}">
                <a16:creationId xmlns:a16="http://schemas.microsoft.com/office/drawing/2014/main" id="{30E69F3C-F777-F677-5C7B-4CF238B5DEB2}"/>
              </a:ext>
            </a:extLst>
          </p:cNvPr>
          <p:cNvPicPr>
            <a:picLocks noGrp="1" noChangeAspect="1"/>
          </p:cNvPicPr>
          <p:nvPr>
            <p:ph sz="half" idx="4294967295"/>
            <a:videoFile r:link="rId4"/>
            <p:extLst>
              <p:ext uri="{DAA4B4D4-6D71-4841-9C94-3DE7FCFB9230}">
                <p14:media xmlns:p14="http://schemas.microsoft.com/office/powerpoint/2010/main" r:embed="rId3"/>
              </p:ext>
            </p:extLst>
          </p:nvPr>
        </p:nvPicPr>
        <p:blipFill>
          <a:blip r:embed="rId9"/>
          <a:stretch>
            <a:fillRect/>
          </a:stretch>
        </p:blipFill>
        <p:spPr>
          <a:xfrm>
            <a:off x="5953601" y="1266407"/>
            <a:ext cx="2349818" cy="4350094"/>
          </a:xfrm>
          <a:prstGeom prst="rect">
            <a:avLst/>
          </a:prstGeom>
        </p:spPr>
      </p:pic>
      <p:sp>
        <p:nvSpPr>
          <p:cNvPr id="8" name="TextBox 7">
            <a:extLst>
              <a:ext uri="{FF2B5EF4-FFF2-40B4-BE49-F238E27FC236}">
                <a16:creationId xmlns:a16="http://schemas.microsoft.com/office/drawing/2014/main" id="{C6416DDF-A5DC-4D8B-A497-E78ECBF6A403}"/>
              </a:ext>
            </a:extLst>
          </p:cNvPr>
          <p:cNvSpPr txBox="1"/>
          <p:nvPr/>
        </p:nvSpPr>
        <p:spPr>
          <a:xfrm>
            <a:off x="3314700" y="1815047"/>
            <a:ext cx="2518210" cy="3231654"/>
          </a:xfrm>
          <a:prstGeom prst="rect">
            <a:avLst/>
          </a:prstGeom>
          <a:noFill/>
        </p:spPr>
        <p:txBody>
          <a:bodyPr wrap="square" lIns="91440" tIns="45720" rIns="91440" bIns="45720" rtlCol="0" anchor="t">
            <a:spAutoFit/>
          </a:bodyPr>
          <a:lstStyle/>
          <a:p>
            <a:r>
              <a:rPr lang="en-US" sz="2000" b="1"/>
              <a:t>Videos are taken at the same site, same time.</a:t>
            </a:r>
          </a:p>
          <a:p>
            <a:endParaRPr lang="en-US" sz="2000" b="1"/>
          </a:p>
          <a:p>
            <a:r>
              <a:rPr lang="en-US" sz="2000" b="1"/>
              <a:t>Only difference was a triticale and rapeseed cover crop.</a:t>
            </a:r>
          </a:p>
          <a:p>
            <a:endParaRPr lang="en-US" sz="2000"/>
          </a:p>
          <a:p>
            <a:r>
              <a:rPr lang="en-US" sz="1100" i="1"/>
              <a:t>Videos used with permission by Dr. Nathan Nelson </a:t>
            </a:r>
          </a:p>
        </p:txBody>
      </p:sp>
    </p:spTree>
    <p:extLst>
      <p:ext uri="{BB962C8B-B14F-4D97-AF65-F5344CB8AC3E}">
        <p14:creationId xmlns:p14="http://schemas.microsoft.com/office/powerpoint/2010/main" val="84583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462"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972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6"/>
                                        </p:tgtEl>
                                      </p:cBhvr>
                                    </p:cmd>
                                  </p:childTnLst>
                                </p:cTn>
                              </p:par>
                            </p:childTnLst>
                          </p:cTn>
                        </p:par>
                      </p:childTnLst>
                    </p:cTn>
                  </p:par>
                </p:childTnLst>
              </p:cTn>
              <p:nextCondLst>
                <p:cond evt="onClick" delay="0">
                  <p:tgtEl>
                    <p:spTgt spid="6"/>
                  </p:tgtEl>
                </p:cond>
              </p:nextCondLst>
            </p:seq>
            <p:video>
              <p:cMediaNode vol="80000">
                <p:cTn id="17" fill="hold" display="0">
                  <p:stCondLst>
                    <p:cond delay="indefinite"/>
                  </p:stCondLst>
                </p:cTn>
                <p:tgtEl>
                  <p:spTgt spid="7"/>
                </p:tgtEl>
              </p:cMediaNode>
            </p:video>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childTnLst>
        </p:cTn>
      </p:par>
    </p:tnLst>
  </p:timing>
  <p:extLst>
    <p:ext uri="{6950BFC3-D8DA-4A85-94F7-54DA5524770B}">
      <p188:commentRel xmlns:p188="http://schemas.microsoft.com/office/powerpoint/2018/8/main" r:id="rId7"/>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76DE9-41EB-C218-C1DE-D84C7D9C57C0}"/>
              </a:ext>
            </a:extLst>
          </p:cNvPr>
          <p:cNvSpPr>
            <a:spLocks noGrp="1"/>
          </p:cNvSpPr>
          <p:nvPr>
            <p:ph type="title" idx="4294967295"/>
          </p:nvPr>
        </p:nvSpPr>
        <p:spPr>
          <a:xfrm>
            <a:off x="155318" y="514579"/>
            <a:ext cx="6719888" cy="632222"/>
          </a:xfrm>
          <a:prstGeom prst="rect">
            <a:avLst/>
          </a:prstGeom>
        </p:spPr>
        <p:txBody>
          <a:bodyPr/>
          <a:lstStyle/>
          <a:p>
            <a:r>
              <a:rPr lang="en-US" sz="3200" b="1">
                <a:solidFill>
                  <a:schemeClr val="accent4"/>
                </a:solidFill>
              </a:rPr>
              <a:t>References</a:t>
            </a:r>
          </a:p>
        </p:txBody>
      </p:sp>
      <p:sp>
        <p:nvSpPr>
          <p:cNvPr id="3" name="Content Placeholder 2">
            <a:extLst>
              <a:ext uri="{FF2B5EF4-FFF2-40B4-BE49-F238E27FC236}">
                <a16:creationId xmlns:a16="http://schemas.microsoft.com/office/drawing/2014/main" id="{F7ADECC0-A27F-EC63-4E6B-17076DC27E6F}"/>
              </a:ext>
            </a:extLst>
          </p:cNvPr>
          <p:cNvSpPr>
            <a:spLocks noGrp="1"/>
          </p:cNvSpPr>
          <p:nvPr>
            <p:ph idx="4294967295"/>
          </p:nvPr>
        </p:nvSpPr>
        <p:spPr>
          <a:xfrm>
            <a:off x="250685" y="956803"/>
            <a:ext cx="8737997" cy="5689804"/>
          </a:xfrm>
          <a:prstGeom prst="rect">
            <a:avLst/>
          </a:prstGeom>
        </p:spPr>
        <p:txBody>
          <a:bodyPr>
            <a:noAutofit/>
          </a:bodyPr>
          <a:lstStyle/>
          <a:p>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Abdalla, M., Hastings, A., Cheng, K., Yue, Q., Chadwick, D., </a:t>
            </a:r>
            <a:r>
              <a:rPr lang="en-US" sz="1700" err="1">
                <a:solidFill>
                  <a:srgbClr val="222222"/>
                </a:solidFill>
                <a:latin typeface="Calibri" panose="020F0502020204030204" pitchFamily="34" charset="0"/>
                <a:ea typeface="Calibri" panose="020F0502020204030204" pitchFamily="34" charset="0"/>
                <a:cs typeface="Calibri" panose="020F0502020204030204" pitchFamily="34" charset="0"/>
              </a:rPr>
              <a:t>Espenberg</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M., ... &amp; Smith, P. (2019). A critical review of the impacts of cover crops on nitrogen leaching, net greenhouse gas balance and crop productivity. </a:t>
            </a:r>
            <a:r>
              <a:rPr lang="en-US" sz="1700" i="1">
                <a:solidFill>
                  <a:srgbClr val="222222"/>
                </a:solidFill>
                <a:latin typeface="Calibri" panose="020F0502020204030204" pitchFamily="34" charset="0"/>
                <a:ea typeface="Calibri" panose="020F0502020204030204" pitchFamily="34" charset="0"/>
                <a:cs typeface="Calibri" panose="020F0502020204030204" pitchFamily="34" charset="0"/>
              </a:rPr>
              <a:t>Global change biology</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a:t>
            </a:r>
            <a:r>
              <a:rPr lang="en-US" sz="1700" i="1">
                <a:solidFill>
                  <a:srgbClr val="222222"/>
                </a:solidFill>
                <a:latin typeface="Calibri" panose="020F0502020204030204" pitchFamily="34" charset="0"/>
                <a:ea typeface="Calibri" panose="020F0502020204030204" pitchFamily="34" charset="0"/>
                <a:cs typeface="Calibri" panose="020F0502020204030204" pitchFamily="34" charset="0"/>
              </a:rPr>
              <a:t>25</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(8), 2530-2543.</a:t>
            </a:r>
          </a:p>
          <a:p>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Blanco‐</a:t>
            </a:r>
            <a:r>
              <a:rPr lang="en-US" sz="1700" err="1">
                <a:solidFill>
                  <a:srgbClr val="222222"/>
                </a:solidFill>
                <a:latin typeface="Calibri" panose="020F0502020204030204" pitchFamily="34" charset="0"/>
                <a:ea typeface="Calibri" panose="020F0502020204030204" pitchFamily="34" charset="0"/>
                <a:cs typeface="Calibri" panose="020F0502020204030204" pitchFamily="34" charset="0"/>
              </a:rPr>
              <a:t>Canqui</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H. (2018). Cover crops and water quality. </a:t>
            </a:r>
            <a:r>
              <a:rPr lang="en-US" sz="1700" i="1">
                <a:solidFill>
                  <a:srgbClr val="222222"/>
                </a:solidFill>
                <a:latin typeface="Calibri" panose="020F0502020204030204" pitchFamily="34" charset="0"/>
                <a:ea typeface="Calibri" panose="020F0502020204030204" pitchFamily="34" charset="0"/>
                <a:cs typeface="Calibri" panose="020F0502020204030204" pitchFamily="34" charset="0"/>
              </a:rPr>
              <a:t>Agronomy Journal</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a:t>
            </a:r>
            <a:r>
              <a:rPr lang="en-US" sz="1700" i="1">
                <a:solidFill>
                  <a:srgbClr val="222222"/>
                </a:solidFill>
                <a:latin typeface="Calibri" panose="020F0502020204030204" pitchFamily="34" charset="0"/>
                <a:ea typeface="Calibri" panose="020F0502020204030204" pitchFamily="34" charset="0"/>
                <a:cs typeface="Calibri" panose="020F0502020204030204" pitchFamily="34" charset="0"/>
              </a:rPr>
              <a:t>110</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(5), 1633-1647.</a:t>
            </a:r>
          </a:p>
          <a:p>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Blanco‐</a:t>
            </a:r>
            <a:r>
              <a:rPr lang="en-US" sz="1700" err="1">
                <a:solidFill>
                  <a:srgbClr val="222222"/>
                </a:solidFill>
                <a:latin typeface="Calibri" panose="020F0502020204030204" pitchFamily="34" charset="0"/>
                <a:ea typeface="Calibri" panose="020F0502020204030204" pitchFamily="34" charset="0"/>
                <a:cs typeface="Calibri" panose="020F0502020204030204" pitchFamily="34" charset="0"/>
              </a:rPr>
              <a:t>Canqui</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H. (2022). Cover crops and soil ecosystem engineers. </a:t>
            </a:r>
            <a:r>
              <a:rPr lang="en-US" sz="1700" i="1">
                <a:solidFill>
                  <a:srgbClr val="222222"/>
                </a:solidFill>
                <a:latin typeface="Calibri" panose="020F0502020204030204" pitchFamily="34" charset="0"/>
                <a:ea typeface="Calibri" panose="020F0502020204030204" pitchFamily="34" charset="0"/>
                <a:cs typeface="Calibri" panose="020F0502020204030204" pitchFamily="34" charset="0"/>
              </a:rPr>
              <a:t>Agronomy Journal</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a:t>
            </a:r>
            <a:r>
              <a:rPr lang="en-US" sz="1700" i="1">
                <a:solidFill>
                  <a:srgbClr val="222222"/>
                </a:solidFill>
                <a:latin typeface="Calibri" panose="020F0502020204030204" pitchFamily="34" charset="0"/>
                <a:ea typeface="Calibri" panose="020F0502020204030204" pitchFamily="34" charset="0"/>
                <a:cs typeface="Calibri" panose="020F0502020204030204" pitchFamily="34" charset="0"/>
              </a:rPr>
              <a:t>114</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(6), 3096-3117.</a:t>
            </a:r>
          </a:p>
          <a:p>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Blanco‐</a:t>
            </a:r>
            <a:r>
              <a:rPr lang="en-US" sz="1700" err="1">
                <a:solidFill>
                  <a:srgbClr val="222222"/>
                </a:solidFill>
                <a:latin typeface="Calibri" panose="020F0502020204030204" pitchFamily="34" charset="0"/>
                <a:ea typeface="Calibri" panose="020F0502020204030204" pitchFamily="34" charset="0"/>
                <a:cs typeface="Calibri" panose="020F0502020204030204" pitchFamily="34" charset="0"/>
              </a:rPr>
              <a:t>Canqui</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H. (2022). Cover crops and carbon sequestration: Lessons from US studies. </a:t>
            </a:r>
            <a:r>
              <a:rPr lang="en-US" sz="1700" i="1">
                <a:solidFill>
                  <a:srgbClr val="222222"/>
                </a:solidFill>
                <a:latin typeface="Calibri" panose="020F0502020204030204" pitchFamily="34" charset="0"/>
                <a:ea typeface="Calibri" panose="020F0502020204030204" pitchFamily="34" charset="0"/>
                <a:cs typeface="Calibri" panose="020F0502020204030204" pitchFamily="34" charset="0"/>
              </a:rPr>
              <a:t>Soil Science Society of America Journal</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a:t>
            </a:r>
            <a:r>
              <a:rPr lang="en-US" sz="1700" i="1">
                <a:solidFill>
                  <a:srgbClr val="222222"/>
                </a:solidFill>
                <a:latin typeface="Calibri" panose="020F0502020204030204" pitchFamily="34" charset="0"/>
                <a:ea typeface="Calibri" panose="020F0502020204030204" pitchFamily="34" charset="0"/>
                <a:cs typeface="Calibri" panose="020F0502020204030204" pitchFamily="34" charset="0"/>
              </a:rPr>
              <a:t>86</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(3), 501-519.</a:t>
            </a:r>
          </a:p>
          <a:p>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Blanco‐</a:t>
            </a:r>
            <a:r>
              <a:rPr lang="en-US" sz="1700" err="1">
                <a:solidFill>
                  <a:srgbClr val="222222"/>
                </a:solidFill>
                <a:latin typeface="Calibri" panose="020F0502020204030204" pitchFamily="34" charset="0"/>
                <a:ea typeface="Calibri" panose="020F0502020204030204" pitchFamily="34" charset="0"/>
                <a:cs typeface="Calibri" panose="020F0502020204030204" pitchFamily="34" charset="0"/>
              </a:rPr>
              <a:t>Canqui</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H., &amp; </a:t>
            </a:r>
            <a:r>
              <a:rPr lang="en-US" sz="1700" err="1">
                <a:solidFill>
                  <a:srgbClr val="222222"/>
                </a:solidFill>
                <a:latin typeface="Calibri" panose="020F0502020204030204" pitchFamily="34" charset="0"/>
                <a:ea typeface="Calibri" panose="020F0502020204030204" pitchFamily="34" charset="0"/>
                <a:cs typeface="Calibri" panose="020F0502020204030204" pitchFamily="34" charset="0"/>
              </a:rPr>
              <a:t>Ruis</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S. J. (2020). Cover crop impacts on soil physical properties: A review. </a:t>
            </a:r>
            <a:r>
              <a:rPr lang="en-US" sz="1700" i="1">
                <a:solidFill>
                  <a:srgbClr val="222222"/>
                </a:solidFill>
                <a:latin typeface="Calibri" panose="020F0502020204030204" pitchFamily="34" charset="0"/>
                <a:ea typeface="Calibri" panose="020F0502020204030204" pitchFamily="34" charset="0"/>
                <a:cs typeface="Calibri" panose="020F0502020204030204" pitchFamily="34" charset="0"/>
              </a:rPr>
              <a:t>Soil Science Society of America Journal</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a:t>
            </a:r>
            <a:r>
              <a:rPr lang="en-US" sz="1700" i="1">
                <a:solidFill>
                  <a:srgbClr val="222222"/>
                </a:solidFill>
                <a:latin typeface="Calibri" panose="020F0502020204030204" pitchFamily="34" charset="0"/>
                <a:ea typeface="Calibri" panose="020F0502020204030204" pitchFamily="34" charset="0"/>
                <a:cs typeface="Calibri" panose="020F0502020204030204" pitchFamily="34" charset="0"/>
              </a:rPr>
              <a:t>84</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(5), 1527-1576.</a:t>
            </a:r>
          </a:p>
          <a:p>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Hao, X., Abou </a:t>
            </a:r>
            <a:r>
              <a:rPr lang="en-US" sz="1700" err="1">
                <a:solidFill>
                  <a:srgbClr val="222222"/>
                </a:solidFill>
                <a:latin typeface="Calibri" panose="020F0502020204030204" pitchFamily="34" charset="0"/>
                <a:ea typeface="Calibri" panose="020F0502020204030204" pitchFamily="34" charset="0"/>
                <a:cs typeface="Calibri" panose="020F0502020204030204" pitchFamily="34" charset="0"/>
              </a:rPr>
              <a:t>Najm</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M., </a:t>
            </a:r>
            <a:r>
              <a:rPr lang="en-US" sz="1700" err="1">
                <a:solidFill>
                  <a:srgbClr val="222222"/>
                </a:solidFill>
                <a:latin typeface="Calibri" panose="020F0502020204030204" pitchFamily="34" charset="0"/>
                <a:ea typeface="Calibri" panose="020F0502020204030204" pitchFamily="34" charset="0"/>
                <a:cs typeface="Calibri" panose="020F0502020204030204" pitchFamily="34" charset="0"/>
              </a:rPr>
              <a:t>Steenwerth</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K. L., Nocco, M. A., Basset, C., &amp; </a:t>
            </a:r>
            <a:r>
              <a:rPr lang="en-US" sz="1700" err="1">
                <a:solidFill>
                  <a:srgbClr val="222222"/>
                </a:solidFill>
                <a:latin typeface="Calibri" panose="020F0502020204030204" pitchFamily="34" charset="0"/>
                <a:ea typeface="Calibri" panose="020F0502020204030204" pitchFamily="34" charset="0"/>
                <a:cs typeface="Calibri" panose="020F0502020204030204" pitchFamily="34" charset="0"/>
              </a:rPr>
              <a:t>Daccache</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A. (2023). Are there universal soil responses to cover cropping? A systematic review. </a:t>
            </a:r>
            <a:r>
              <a:rPr lang="en-US" sz="1700" i="1">
                <a:solidFill>
                  <a:srgbClr val="222222"/>
                </a:solidFill>
                <a:latin typeface="Calibri" panose="020F0502020204030204" pitchFamily="34" charset="0"/>
                <a:ea typeface="Calibri" panose="020F0502020204030204" pitchFamily="34" charset="0"/>
                <a:cs typeface="Calibri" panose="020F0502020204030204" pitchFamily="34" charset="0"/>
              </a:rPr>
              <a:t>Science of The Total Environment</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a:t>
            </a:r>
            <a:r>
              <a:rPr lang="en-US" sz="1700" i="1">
                <a:solidFill>
                  <a:srgbClr val="222222"/>
                </a:solidFill>
                <a:latin typeface="Calibri" panose="020F0502020204030204" pitchFamily="34" charset="0"/>
                <a:ea typeface="Calibri" panose="020F0502020204030204" pitchFamily="34" charset="0"/>
                <a:cs typeface="Calibri" panose="020F0502020204030204" pitchFamily="34" charset="0"/>
              </a:rPr>
              <a:t>861</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160600.</a:t>
            </a:r>
          </a:p>
          <a:p>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Kim, N., </a:t>
            </a:r>
            <a:r>
              <a:rPr lang="en-US" sz="1700" err="1">
                <a:solidFill>
                  <a:srgbClr val="222222"/>
                </a:solidFill>
                <a:latin typeface="Calibri" panose="020F0502020204030204" pitchFamily="34" charset="0"/>
                <a:ea typeface="Calibri" panose="020F0502020204030204" pitchFamily="34" charset="0"/>
                <a:cs typeface="Calibri" panose="020F0502020204030204" pitchFamily="34" charset="0"/>
              </a:rPr>
              <a:t>Zabaloy</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M. C., Guan, K., &amp; </a:t>
            </a:r>
            <a:r>
              <a:rPr lang="en-US" sz="1700" err="1">
                <a:solidFill>
                  <a:srgbClr val="222222"/>
                </a:solidFill>
                <a:latin typeface="Calibri" panose="020F0502020204030204" pitchFamily="34" charset="0"/>
                <a:ea typeface="Calibri" panose="020F0502020204030204" pitchFamily="34" charset="0"/>
                <a:cs typeface="Calibri" panose="020F0502020204030204" pitchFamily="34" charset="0"/>
              </a:rPr>
              <a:t>Villamil</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M. B. (2020). Do cover crops benefit soil microbiome? A meta-analysis of current research. </a:t>
            </a:r>
            <a:r>
              <a:rPr lang="en-US" sz="1700" i="1">
                <a:solidFill>
                  <a:srgbClr val="222222"/>
                </a:solidFill>
                <a:latin typeface="Calibri" panose="020F0502020204030204" pitchFamily="34" charset="0"/>
                <a:ea typeface="Calibri" panose="020F0502020204030204" pitchFamily="34" charset="0"/>
                <a:cs typeface="Calibri" panose="020F0502020204030204" pitchFamily="34" charset="0"/>
              </a:rPr>
              <a:t>Soil Biology and Biochemistry</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a:t>
            </a:r>
            <a:r>
              <a:rPr lang="en-US" sz="1700" i="1">
                <a:solidFill>
                  <a:srgbClr val="222222"/>
                </a:solidFill>
                <a:latin typeface="Calibri" panose="020F0502020204030204" pitchFamily="34" charset="0"/>
                <a:ea typeface="Calibri" panose="020F0502020204030204" pitchFamily="34" charset="0"/>
                <a:cs typeface="Calibri" panose="020F0502020204030204" pitchFamily="34" charset="0"/>
              </a:rPr>
              <a:t>142</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107701.</a:t>
            </a:r>
          </a:p>
          <a:p>
            <a:r>
              <a:rPr lang="en-US" sz="1700" err="1">
                <a:solidFill>
                  <a:srgbClr val="222222"/>
                </a:solidFill>
                <a:latin typeface="Calibri" panose="020F0502020204030204" pitchFamily="34" charset="0"/>
                <a:ea typeface="Calibri" panose="020F0502020204030204" pitchFamily="34" charset="0"/>
                <a:cs typeface="Calibri" panose="020F0502020204030204" pitchFamily="34" charset="0"/>
              </a:rPr>
              <a:t>Osipitan</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O. A., Dille, J. A., Assefa, Y., </a:t>
            </a:r>
            <a:r>
              <a:rPr lang="en-US" sz="1700" err="1">
                <a:solidFill>
                  <a:srgbClr val="222222"/>
                </a:solidFill>
                <a:latin typeface="Calibri" panose="020F0502020204030204" pitchFamily="34" charset="0"/>
                <a:ea typeface="Calibri" panose="020F0502020204030204" pitchFamily="34" charset="0"/>
                <a:cs typeface="Calibri" panose="020F0502020204030204" pitchFamily="34" charset="0"/>
              </a:rPr>
              <a:t>Radicetti</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E., Ayeni, A., &amp; </a:t>
            </a:r>
            <a:r>
              <a:rPr lang="en-US" sz="1700" err="1">
                <a:solidFill>
                  <a:srgbClr val="222222"/>
                </a:solidFill>
                <a:latin typeface="Calibri" panose="020F0502020204030204" pitchFamily="34" charset="0"/>
                <a:ea typeface="Calibri" panose="020F0502020204030204" pitchFamily="34" charset="0"/>
                <a:cs typeface="Calibri" panose="020F0502020204030204" pitchFamily="34" charset="0"/>
              </a:rPr>
              <a:t>Knezevic</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S. Z. (2019). Impact of cover crop management on level of weed suppression: a meta‐analysis. </a:t>
            </a:r>
            <a:r>
              <a:rPr lang="en-US" sz="1700" i="1">
                <a:solidFill>
                  <a:srgbClr val="222222"/>
                </a:solidFill>
                <a:latin typeface="Calibri" panose="020F0502020204030204" pitchFamily="34" charset="0"/>
                <a:ea typeface="Calibri" panose="020F0502020204030204" pitchFamily="34" charset="0"/>
                <a:cs typeface="Calibri" panose="020F0502020204030204" pitchFamily="34" charset="0"/>
              </a:rPr>
              <a:t>Crop Science</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a:t>
            </a:r>
            <a:r>
              <a:rPr lang="en-US" sz="1700" i="1">
                <a:solidFill>
                  <a:srgbClr val="222222"/>
                </a:solidFill>
                <a:latin typeface="Calibri" panose="020F0502020204030204" pitchFamily="34" charset="0"/>
                <a:ea typeface="Calibri" panose="020F0502020204030204" pitchFamily="34" charset="0"/>
                <a:cs typeface="Calibri" panose="020F0502020204030204" pitchFamily="34" charset="0"/>
              </a:rPr>
              <a:t>59</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(3), 833-842.</a:t>
            </a:r>
          </a:p>
          <a:p>
            <a:r>
              <a:rPr lang="en-US" sz="1700" err="1">
                <a:solidFill>
                  <a:srgbClr val="222222"/>
                </a:solidFill>
                <a:latin typeface="Calibri" panose="020F0502020204030204" pitchFamily="34" charset="0"/>
                <a:ea typeface="Calibri" panose="020F0502020204030204" pitchFamily="34" charset="0"/>
                <a:cs typeface="Calibri" panose="020F0502020204030204" pitchFamily="34" charset="0"/>
              </a:rPr>
              <a:t>Tautges</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N. E., </a:t>
            </a:r>
            <a:r>
              <a:rPr lang="en-US" sz="1700" err="1">
                <a:solidFill>
                  <a:srgbClr val="222222"/>
                </a:solidFill>
                <a:latin typeface="Calibri" panose="020F0502020204030204" pitchFamily="34" charset="0"/>
                <a:ea typeface="Calibri" panose="020F0502020204030204" pitchFamily="34" charset="0"/>
                <a:cs typeface="Calibri" panose="020F0502020204030204" pitchFamily="34" charset="0"/>
              </a:rPr>
              <a:t>Chiartas</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J. L., Gaudin, A. C., </a:t>
            </a:r>
            <a:r>
              <a:rPr lang="en-US" sz="1700" err="1">
                <a:solidFill>
                  <a:srgbClr val="222222"/>
                </a:solidFill>
                <a:latin typeface="Calibri" panose="020F0502020204030204" pitchFamily="34" charset="0"/>
                <a:ea typeface="Calibri" panose="020F0502020204030204" pitchFamily="34" charset="0"/>
                <a:cs typeface="Calibri" panose="020F0502020204030204" pitchFamily="34" charset="0"/>
              </a:rPr>
              <a:t>O'Geen</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A. T., Herrera, I., &amp; Scow, K. M. (2019). Deep soil inventories reveal that impacts of cover crops and compost on soil carbon sequestration differ in surface and subsurface soils. </a:t>
            </a:r>
            <a:r>
              <a:rPr lang="en-US" sz="1700" i="1">
                <a:solidFill>
                  <a:srgbClr val="222222"/>
                </a:solidFill>
                <a:latin typeface="Calibri" panose="020F0502020204030204" pitchFamily="34" charset="0"/>
                <a:ea typeface="Calibri" panose="020F0502020204030204" pitchFamily="34" charset="0"/>
                <a:cs typeface="Calibri" panose="020F0502020204030204" pitchFamily="34" charset="0"/>
              </a:rPr>
              <a:t>Global change biology</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 </a:t>
            </a:r>
            <a:r>
              <a:rPr lang="en-US" sz="1700" i="1">
                <a:solidFill>
                  <a:srgbClr val="222222"/>
                </a:solidFill>
                <a:latin typeface="Calibri" panose="020F0502020204030204" pitchFamily="34" charset="0"/>
                <a:ea typeface="Calibri" panose="020F0502020204030204" pitchFamily="34" charset="0"/>
                <a:cs typeface="Calibri" panose="020F0502020204030204" pitchFamily="34" charset="0"/>
              </a:rPr>
              <a:t>25</a:t>
            </a:r>
            <a:r>
              <a:rPr lang="en-US" sz="1700">
                <a:solidFill>
                  <a:srgbClr val="222222"/>
                </a:solidFill>
                <a:latin typeface="Calibri" panose="020F0502020204030204" pitchFamily="34" charset="0"/>
                <a:ea typeface="Calibri" panose="020F0502020204030204" pitchFamily="34" charset="0"/>
                <a:cs typeface="Calibri" panose="020F0502020204030204" pitchFamily="34" charset="0"/>
              </a:rPr>
              <a:t>(11), 3753-3766.</a:t>
            </a:r>
            <a:endParaRPr lang="en-US" sz="17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60660133"/>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11811-4368-AE8E-EDB4-0A86FF7F5F11}"/>
              </a:ext>
            </a:extLst>
          </p:cNvPr>
          <p:cNvSpPr>
            <a:spLocks noGrp="1"/>
          </p:cNvSpPr>
          <p:nvPr>
            <p:ph type="title" idx="4294967295"/>
          </p:nvPr>
        </p:nvSpPr>
        <p:spPr>
          <a:xfrm>
            <a:off x="43519" y="530980"/>
            <a:ext cx="8589204" cy="632222"/>
          </a:xfrm>
          <a:prstGeom prst="rect">
            <a:avLst/>
          </a:prstGeom>
        </p:spPr>
        <p:txBody>
          <a:bodyPr/>
          <a:lstStyle/>
          <a:p>
            <a:r>
              <a:rPr lang="en-US" sz="3200" b="1">
                <a:solidFill>
                  <a:schemeClr val="accent4"/>
                </a:solidFill>
              </a:rPr>
              <a:t>Cover Crops and Soil Health Training</a:t>
            </a:r>
          </a:p>
        </p:txBody>
      </p:sp>
      <p:pic>
        <p:nvPicPr>
          <p:cNvPr id="6" name="Content Placeholder 5" descr="A picture containing people looking at cover crops and planter&#10;&#10;">
            <a:extLst>
              <a:ext uri="{FF2B5EF4-FFF2-40B4-BE49-F238E27FC236}">
                <a16:creationId xmlns:a16="http://schemas.microsoft.com/office/drawing/2014/main" id="{CEC0E1EC-FE41-3CD0-DFCB-9E9D6198DD39}"/>
              </a:ext>
            </a:extLst>
          </p:cNvPr>
          <p:cNvPicPr>
            <a:picLocks noGrp="1" noChangeAspect="1"/>
          </p:cNvPicPr>
          <p:nvPr>
            <p:ph sz="half" idx="4294967295"/>
          </p:nvPr>
        </p:nvPicPr>
        <p:blipFill>
          <a:blip r:embed="rId3" cstate="screen">
            <a:extLst>
              <a:ext uri="{28A0092B-C50C-407E-A947-70E740481C1C}">
                <a14:useLocalDpi xmlns:a14="http://schemas.microsoft.com/office/drawing/2010/main"/>
              </a:ext>
            </a:extLst>
          </a:blip>
          <a:stretch>
            <a:fillRect/>
          </a:stretch>
        </p:blipFill>
        <p:spPr>
          <a:xfrm>
            <a:off x="4277916" y="1799035"/>
            <a:ext cx="4866084" cy="36492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Content Placeholder 3">
            <a:extLst>
              <a:ext uri="{FF2B5EF4-FFF2-40B4-BE49-F238E27FC236}">
                <a16:creationId xmlns:a16="http://schemas.microsoft.com/office/drawing/2014/main" id="{6477F942-E137-972F-0F45-F3E245EC3BEA}"/>
              </a:ext>
            </a:extLst>
          </p:cNvPr>
          <p:cNvSpPr>
            <a:spLocks noGrp="1"/>
          </p:cNvSpPr>
          <p:nvPr>
            <p:ph sz="half" idx="4294967295"/>
          </p:nvPr>
        </p:nvSpPr>
        <p:spPr>
          <a:xfrm>
            <a:off x="47984" y="1344842"/>
            <a:ext cx="4221018" cy="4247029"/>
          </a:xfrm>
          <a:prstGeom prst="rect">
            <a:avLst/>
          </a:prstGeom>
        </p:spPr>
        <p:txBody>
          <a:bodyPr lIns="91440" tIns="45720" rIns="91440" bIns="45720" anchor="t"/>
          <a:lstStyle/>
          <a:p>
            <a:pPr marL="128270" indent="-128270"/>
            <a:r>
              <a:rPr lang="en-US" sz="2400"/>
              <a:t>Objective: “At the end of this course the participant will be able to design and manage a cover crop mix that meets the producer’s goals and treats resource concerns.“</a:t>
            </a:r>
          </a:p>
          <a:p>
            <a:pPr marL="0" indent="0">
              <a:buNone/>
            </a:pPr>
            <a:endParaRPr lang="en-US" sz="2400"/>
          </a:p>
          <a:p>
            <a:pPr marL="128270" indent="-128270"/>
            <a:r>
              <a:rPr lang="en-US" sz="2400"/>
              <a:t>Initial pilot training in June 2023, at Elsberry, MO Plant Materials Center. </a:t>
            </a:r>
          </a:p>
          <a:p>
            <a:pPr marL="0" indent="0">
              <a:buNone/>
            </a:pPr>
            <a:endParaRPr lang="en-US" sz="2400"/>
          </a:p>
        </p:txBody>
      </p:sp>
      <p:sp>
        <p:nvSpPr>
          <p:cNvPr id="3" name="TextBox 2">
            <a:extLst>
              <a:ext uri="{FF2B5EF4-FFF2-40B4-BE49-F238E27FC236}">
                <a16:creationId xmlns:a16="http://schemas.microsoft.com/office/drawing/2014/main" id="{15CBC4E3-EEEE-6CB7-6D57-1054E56D7273}"/>
              </a:ext>
            </a:extLst>
          </p:cNvPr>
          <p:cNvSpPr txBox="1"/>
          <p:nvPr/>
        </p:nvSpPr>
        <p:spPr>
          <a:xfrm>
            <a:off x="6763407" y="5595148"/>
            <a:ext cx="2601311" cy="261610"/>
          </a:xfrm>
          <a:prstGeom prst="rect">
            <a:avLst/>
          </a:prstGeom>
          <a:noFill/>
        </p:spPr>
        <p:txBody>
          <a:bodyPr wrap="square" lIns="91440" tIns="45720" rIns="91440" bIns="45720" rtlCol="0" anchor="t">
            <a:spAutoFit/>
          </a:bodyPr>
          <a:lstStyle/>
          <a:p>
            <a:r>
              <a:rPr lang="en-US" sz="1100"/>
              <a:t>Photo: J. Beniston, USDA NRCS</a:t>
            </a:r>
          </a:p>
        </p:txBody>
      </p:sp>
    </p:spTree>
    <p:extLst>
      <p:ext uri="{BB962C8B-B14F-4D97-AF65-F5344CB8AC3E}">
        <p14:creationId xmlns:p14="http://schemas.microsoft.com/office/powerpoint/2010/main" val="777217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C4779A2-5D03-4FD9-B617-74D38F72732C}"/>
              </a:ext>
            </a:extLst>
          </p:cNvPr>
          <p:cNvSpPr>
            <a:spLocks noGrp="1"/>
          </p:cNvSpPr>
          <p:nvPr>
            <p:ph idx="4294967295"/>
          </p:nvPr>
        </p:nvSpPr>
        <p:spPr>
          <a:xfrm>
            <a:off x="1112520" y="2107645"/>
            <a:ext cx="6599635" cy="3306365"/>
          </a:xfrm>
          <a:prstGeom prst="rect">
            <a:avLst/>
          </a:prstGeom>
        </p:spPr>
        <p:txBody>
          <a:bodyPr>
            <a:normAutofit/>
          </a:bodyPr>
          <a:lstStyle/>
          <a:p>
            <a:r>
              <a:rPr lang="en-US" sz="2400"/>
              <a:t>Plant ID</a:t>
            </a:r>
          </a:p>
          <a:p>
            <a:r>
              <a:rPr lang="en-US" sz="2400"/>
              <a:t>Planning a Cover Crop System</a:t>
            </a:r>
          </a:p>
          <a:p>
            <a:r>
              <a:rPr lang="en-US" sz="2400"/>
              <a:t>Soil Health Effects on Moisture Management</a:t>
            </a:r>
          </a:p>
          <a:p>
            <a:r>
              <a:rPr lang="en-US" sz="2400"/>
              <a:t>Equipment for Cover Crops</a:t>
            </a:r>
          </a:p>
          <a:p>
            <a:pPr lvl="1"/>
            <a:r>
              <a:rPr lang="en-US" sz="2400"/>
              <a:t>Classroom and Field</a:t>
            </a:r>
          </a:p>
          <a:p>
            <a:r>
              <a:rPr lang="en-US" sz="2400"/>
              <a:t>Cover Crop Biology and Diversity</a:t>
            </a:r>
          </a:p>
          <a:p>
            <a:pPr lvl="1"/>
            <a:r>
              <a:rPr lang="en-US" sz="2400"/>
              <a:t>Field activities</a:t>
            </a:r>
          </a:p>
        </p:txBody>
      </p:sp>
      <p:sp>
        <p:nvSpPr>
          <p:cNvPr id="2" name="Title 1">
            <a:extLst>
              <a:ext uri="{FF2B5EF4-FFF2-40B4-BE49-F238E27FC236}">
                <a16:creationId xmlns:a16="http://schemas.microsoft.com/office/drawing/2014/main" id="{2952CA4B-2025-5A99-2DA3-9BBD5219A245}"/>
              </a:ext>
              <a:ext uri="{C183D7F6-B498-43B3-948B-1728B52AA6E4}">
                <adec:decorative xmlns:adec="http://schemas.microsoft.com/office/drawing/2017/decorative" val="0"/>
              </a:ext>
            </a:extLst>
          </p:cNvPr>
          <p:cNvSpPr txBox="1">
            <a:spLocks noGrp="1"/>
          </p:cNvSpPr>
          <p:nvPr>
            <p:ph type="title" idx="4294967295"/>
          </p:nvPr>
        </p:nvSpPr>
        <p:spPr>
          <a:xfrm>
            <a:off x="-120166" y="429177"/>
            <a:ext cx="9264166" cy="1104656"/>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chemeClr val="accent4"/>
                </a:solidFill>
                <a:effectLst/>
                <a:uLnTx/>
                <a:uFillTx/>
                <a:latin typeface="+mj-lt"/>
                <a:ea typeface="+mj-ea"/>
                <a:cs typeface="+mj-cs"/>
              </a:rPr>
              <a:t>Cover Crops and Soil Health Training: </a:t>
            </a:r>
            <a:endParaRPr lang="en-US" sz="3200" b="1" i="0" u="none" strike="noStrike" kern="1200" cap="none" spc="0" normalizeH="0" baseline="0" noProof="0">
              <a:ln>
                <a:noFill/>
              </a:ln>
              <a:solidFill>
                <a:schemeClr val="accent4"/>
              </a:solidFill>
              <a:effectLst/>
              <a:uLnTx/>
              <a:uFillTx/>
              <a:latin typeface="+mj-lt"/>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chemeClr val="accent4"/>
                </a:solidFill>
                <a:effectLst/>
                <a:uLnTx/>
                <a:uFillTx/>
                <a:latin typeface="+mj-lt"/>
                <a:ea typeface="+mj-ea"/>
                <a:cs typeface="+mj-cs"/>
              </a:rPr>
              <a:t>Day 1</a:t>
            </a:r>
            <a:endParaRPr lang="en-US" sz="3200" b="1" i="0" u="none" strike="noStrike" kern="1200" cap="none" spc="0" normalizeH="0" baseline="0" noProof="0">
              <a:ln>
                <a:noFill/>
              </a:ln>
              <a:solidFill>
                <a:schemeClr val="accent4"/>
              </a:solidFill>
              <a:effectLst/>
              <a:uLnTx/>
              <a:uFillTx/>
              <a:latin typeface="+mj-lt"/>
            </a:endParaRPr>
          </a:p>
        </p:txBody>
      </p:sp>
    </p:spTree>
    <p:extLst>
      <p:ext uri="{BB962C8B-B14F-4D97-AF65-F5344CB8AC3E}">
        <p14:creationId xmlns:p14="http://schemas.microsoft.com/office/powerpoint/2010/main" val="2519672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6EA7C-E53F-2240-D9A7-F901AE87FFA4}"/>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61D19FE-EBF1-49F9-9934-3E72FC3FA928}"/>
              </a:ext>
            </a:extLst>
          </p:cNvPr>
          <p:cNvSpPr>
            <a:spLocks noGrp="1"/>
          </p:cNvSpPr>
          <p:nvPr>
            <p:ph idx="4294967295"/>
          </p:nvPr>
        </p:nvSpPr>
        <p:spPr>
          <a:xfrm>
            <a:off x="1104900" y="2175749"/>
            <a:ext cx="6599635" cy="3306365"/>
          </a:xfrm>
          <a:prstGeom prst="rect">
            <a:avLst/>
          </a:prstGeom>
        </p:spPr>
        <p:txBody>
          <a:bodyPr>
            <a:normAutofit/>
          </a:bodyPr>
          <a:lstStyle/>
          <a:p>
            <a:r>
              <a:rPr lang="en-US" sz="2400"/>
              <a:t>Field Trip – </a:t>
            </a:r>
            <a:r>
              <a:rPr lang="en-US" sz="2400" err="1"/>
              <a:t>LangeTwins</a:t>
            </a:r>
            <a:r>
              <a:rPr lang="en-US" sz="2400"/>
              <a:t> Vineyards</a:t>
            </a:r>
          </a:p>
          <a:p>
            <a:r>
              <a:rPr lang="en-US" sz="2400"/>
              <a:t>Policies, Management and Termination</a:t>
            </a:r>
          </a:p>
          <a:p>
            <a:r>
              <a:rPr lang="en-US" sz="2400"/>
              <a:t>Plant ID</a:t>
            </a:r>
          </a:p>
          <a:p>
            <a:r>
              <a:rPr lang="en-US" sz="2400"/>
              <a:t>Developing a Cover Crop Mix</a:t>
            </a:r>
          </a:p>
          <a:p>
            <a:r>
              <a:rPr lang="en-US" sz="2400"/>
              <a:t>Incorporating Grazing into Cover Crops and Annual Forage</a:t>
            </a:r>
          </a:p>
        </p:txBody>
      </p:sp>
      <p:sp>
        <p:nvSpPr>
          <p:cNvPr id="3" name="Title 1">
            <a:extLst>
              <a:ext uri="{FF2B5EF4-FFF2-40B4-BE49-F238E27FC236}">
                <a16:creationId xmlns:a16="http://schemas.microsoft.com/office/drawing/2014/main" id="{F699AE57-DB69-C91D-8414-FAF5A76EE725}"/>
              </a:ext>
            </a:extLst>
          </p:cNvPr>
          <p:cNvSpPr txBox="1">
            <a:spLocks noGrp="1"/>
          </p:cNvSpPr>
          <p:nvPr>
            <p:ph type="title" idx="4294967295"/>
          </p:nvPr>
        </p:nvSpPr>
        <p:spPr>
          <a:xfrm>
            <a:off x="-120166" y="429177"/>
            <a:ext cx="9264166" cy="1104656"/>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chemeClr val="accent4"/>
                </a:solidFill>
                <a:effectLst/>
                <a:uLnTx/>
                <a:uFillTx/>
                <a:latin typeface="+mj-lt"/>
                <a:ea typeface="+mj-ea"/>
                <a:cs typeface="+mj-cs"/>
              </a:rPr>
              <a:t>Cover Crops and Soil Health Training: </a:t>
            </a:r>
            <a:endParaRPr lang="en-US" sz="3200" b="1" i="0" u="none" strike="noStrike" kern="1200" cap="none" spc="0" normalizeH="0" baseline="0" noProof="0">
              <a:ln>
                <a:noFill/>
              </a:ln>
              <a:solidFill>
                <a:schemeClr val="accent4"/>
              </a:solidFill>
              <a:effectLst/>
              <a:uLnTx/>
              <a:uFillTx/>
              <a:latin typeface="+mj-lt"/>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chemeClr val="accent4"/>
                </a:solidFill>
                <a:effectLst/>
                <a:uLnTx/>
                <a:uFillTx/>
                <a:latin typeface="+mj-lt"/>
                <a:ea typeface="+mj-ea"/>
                <a:cs typeface="+mj-cs"/>
              </a:rPr>
              <a:t>Day 2</a:t>
            </a:r>
            <a:endParaRPr lang="en-US" sz="3200" b="1" i="0" u="none" strike="noStrike" kern="1200" cap="none" spc="0" normalizeH="0" baseline="0" noProof="0">
              <a:ln>
                <a:noFill/>
              </a:ln>
              <a:solidFill>
                <a:schemeClr val="accent4"/>
              </a:solidFill>
              <a:effectLst/>
              <a:uLnTx/>
              <a:uFillTx/>
              <a:latin typeface="+mj-lt"/>
            </a:endParaRPr>
          </a:p>
        </p:txBody>
      </p:sp>
    </p:spTree>
    <p:extLst>
      <p:ext uri="{BB962C8B-B14F-4D97-AF65-F5344CB8AC3E}">
        <p14:creationId xmlns:p14="http://schemas.microsoft.com/office/powerpoint/2010/main" val="8474994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B628E-C814-A3AA-E084-3302EA554E0F}"/>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69E8476-3776-A706-EB5F-C4FCA4A5168E}"/>
              </a:ext>
            </a:extLst>
          </p:cNvPr>
          <p:cNvSpPr>
            <a:spLocks noGrp="1"/>
          </p:cNvSpPr>
          <p:nvPr>
            <p:ph idx="4294967295"/>
          </p:nvPr>
        </p:nvSpPr>
        <p:spPr>
          <a:xfrm>
            <a:off x="800100" y="1710237"/>
            <a:ext cx="7350089" cy="3375637"/>
          </a:xfrm>
          <a:prstGeom prst="rect">
            <a:avLst/>
          </a:prstGeom>
        </p:spPr>
        <p:txBody>
          <a:bodyPr lIns="91440" tIns="45720" rIns="91440" bIns="45720" anchor="t"/>
          <a:lstStyle/>
          <a:p>
            <a:pPr marL="128270" indent="-128270"/>
            <a:r>
              <a:rPr lang="en-US" sz="2400"/>
              <a:t>Plant ID</a:t>
            </a:r>
          </a:p>
          <a:p>
            <a:pPr marL="128270" indent="-128270"/>
            <a:r>
              <a:rPr lang="en-US" sz="2400"/>
              <a:t>Cover Crops and Weed Management</a:t>
            </a:r>
          </a:p>
          <a:p>
            <a:pPr marL="385445" lvl="1" indent="-128270"/>
            <a:r>
              <a:rPr lang="en-US" sz="2400"/>
              <a:t>Guest Speaker</a:t>
            </a:r>
          </a:p>
          <a:p>
            <a:pPr marL="128270" indent="-128270"/>
            <a:r>
              <a:rPr lang="en-US" sz="2400"/>
              <a:t>PMC Cover Crop Trials</a:t>
            </a:r>
          </a:p>
          <a:p>
            <a:pPr marL="128270" indent="-128270"/>
            <a:r>
              <a:rPr lang="en-US" sz="2400"/>
              <a:t>Regional Scenario: “Corn, Wheat, and Alfalfa Cropping Systems in Western U.S.”</a:t>
            </a:r>
          </a:p>
          <a:p>
            <a:pPr marL="128270" indent="-128270"/>
            <a:r>
              <a:rPr lang="en-US" sz="2400"/>
              <a:t>Scenario Group Activity</a:t>
            </a:r>
          </a:p>
        </p:txBody>
      </p:sp>
      <p:sp>
        <p:nvSpPr>
          <p:cNvPr id="3" name="Title 1">
            <a:extLst>
              <a:ext uri="{FF2B5EF4-FFF2-40B4-BE49-F238E27FC236}">
                <a16:creationId xmlns:a16="http://schemas.microsoft.com/office/drawing/2014/main" id="{9F2B293D-2890-4001-665F-F2293557BDDF}"/>
              </a:ext>
            </a:extLst>
          </p:cNvPr>
          <p:cNvSpPr txBox="1">
            <a:spLocks noGrp="1"/>
          </p:cNvSpPr>
          <p:nvPr>
            <p:ph type="title" idx="4294967295"/>
          </p:nvPr>
        </p:nvSpPr>
        <p:spPr>
          <a:xfrm>
            <a:off x="-120166" y="429177"/>
            <a:ext cx="9264166" cy="1104656"/>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chemeClr val="accent4"/>
                </a:solidFill>
                <a:effectLst/>
                <a:uLnTx/>
                <a:uFillTx/>
                <a:latin typeface="+mj-lt"/>
                <a:ea typeface="+mj-ea"/>
                <a:cs typeface="+mj-cs"/>
              </a:rPr>
              <a:t>Cover Crops and Soil Health Training: </a:t>
            </a:r>
            <a:endParaRPr lang="en-US" sz="3200" b="1" i="0" u="none" strike="noStrike" kern="1200" cap="none" spc="0" normalizeH="0" baseline="0" noProof="0">
              <a:ln>
                <a:noFill/>
              </a:ln>
              <a:solidFill>
                <a:schemeClr val="accent4"/>
              </a:solidFill>
              <a:effectLst/>
              <a:uLnTx/>
              <a:uFillTx/>
              <a:latin typeface="+mj-lt"/>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chemeClr val="accent4"/>
                </a:solidFill>
                <a:effectLst/>
                <a:uLnTx/>
                <a:uFillTx/>
                <a:latin typeface="+mj-lt"/>
                <a:ea typeface="+mj-ea"/>
                <a:cs typeface="+mj-cs"/>
              </a:rPr>
              <a:t>Day 3</a:t>
            </a:r>
            <a:endParaRPr lang="en-US" sz="3200" b="1" i="0" u="none" strike="noStrike" kern="1200" cap="none" spc="0" normalizeH="0" baseline="0" noProof="0">
              <a:ln>
                <a:noFill/>
              </a:ln>
              <a:solidFill>
                <a:schemeClr val="accent4"/>
              </a:solidFill>
              <a:effectLst/>
              <a:uLnTx/>
              <a:uFillTx/>
              <a:latin typeface="+mj-lt"/>
            </a:endParaRPr>
          </a:p>
        </p:txBody>
      </p:sp>
    </p:spTree>
    <p:extLst>
      <p:ext uri="{BB962C8B-B14F-4D97-AF65-F5344CB8AC3E}">
        <p14:creationId xmlns:p14="http://schemas.microsoft.com/office/powerpoint/2010/main" val="812816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38F06-01BE-B10A-6DF4-15B9F770E197}"/>
              </a:ext>
            </a:extLst>
          </p:cNvPr>
          <p:cNvSpPr>
            <a:spLocks noGrp="1"/>
          </p:cNvSpPr>
          <p:nvPr>
            <p:ph type="title" idx="4294967295"/>
          </p:nvPr>
        </p:nvSpPr>
        <p:spPr>
          <a:xfrm>
            <a:off x="137652" y="535474"/>
            <a:ext cx="7543800" cy="1687116"/>
          </a:xfrm>
          <a:prstGeom prst="rect">
            <a:avLst/>
          </a:prstGeom>
        </p:spPr>
        <p:txBody>
          <a:bodyPr>
            <a:normAutofit/>
          </a:bodyPr>
          <a:lstStyle/>
          <a:p>
            <a:r>
              <a:rPr lang="en-US" sz="3200" b="1">
                <a:solidFill>
                  <a:schemeClr val="accent4"/>
                </a:solidFill>
              </a:rPr>
              <a:t>Questions or Comments?</a:t>
            </a:r>
            <a:br>
              <a:rPr lang="en-US"/>
            </a:br>
            <a:br>
              <a:rPr lang="en-US"/>
            </a:br>
            <a:r>
              <a:rPr lang="en-US"/>
              <a:t>Let’s take a look at some cover crop plants.</a:t>
            </a:r>
          </a:p>
        </p:txBody>
      </p:sp>
    </p:spTree>
    <p:extLst>
      <p:ext uri="{BB962C8B-B14F-4D97-AF65-F5344CB8AC3E}">
        <p14:creationId xmlns:p14="http://schemas.microsoft.com/office/powerpoint/2010/main" val="3101611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4B784-8FC9-91D5-C2B1-13099C390276}"/>
              </a:ext>
            </a:extLst>
          </p:cNvPr>
          <p:cNvSpPr>
            <a:spLocks noGrp="1"/>
          </p:cNvSpPr>
          <p:nvPr>
            <p:ph type="title" idx="4294967295"/>
          </p:nvPr>
        </p:nvSpPr>
        <p:spPr>
          <a:xfrm>
            <a:off x="0" y="666749"/>
            <a:ext cx="6719888" cy="632222"/>
          </a:xfrm>
          <a:prstGeom prst="rect">
            <a:avLst/>
          </a:prstGeom>
        </p:spPr>
        <p:txBody>
          <a:bodyPr/>
          <a:lstStyle/>
          <a:p>
            <a:r>
              <a:rPr lang="en-US" sz="3200" b="1">
                <a:solidFill>
                  <a:schemeClr val="accent4"/>
                </a:solidFill>
              </a:rPr>
              <a:t>Cover Crop Activity</a:t>
            </a:r>
          </a:p>
        </p:txBody>
      </p:sp>
      <p:sp>
        <p:nvSpPr>
          <p:cNvPr id="3" name="Content Placeholder 2">
            <a:extLst>
              <a:ext uri="{FF2B5EF4-FFF2-40B4-BE49-F238E27FC236}">
                <a16:creationId xmlns:a16="http://schemas.microsoft.com/office/drawing/2014/main" id="{86E6FF2D-F152-B36F-B7E5-205A211A19BC}"/>
              </a:ext>
            </a:extLst>
          </p:cNvPr>
          <p:cNvSpPr>
            <a:spLocks noGrp="1"/>
          </p:cNvSpPr>
          <p:nvPr>
            <p:ph idx="4294967295"/>
          </p:nvPr>
        </p:nvSpPr>
        <p:spPr>
          <a:xfrm>
            <a:off x="236220" y="1289108"/>
            <a:ext cx="8390164" cy="4193721"/>
          </a:xfrm>
          <a:prstGeom prst="rect">
            <a:avLst/>
          </a:prstGeom>
        </p:spPr>
        <p:txBody>
          <a:bodyPr vert="horz" lIns="68580" tIns="34290" rIns="68580" bIns="34290" rtlCol="0" anchor="t">
            <a:normAutofit/>
          </a:bodyPr>
          <a:lstStyle/>
          <a:p>
            <a:pPr marL="0" indent="0" fontAlgn="base">
              <a:spcBef>
                <a:spcPts val="0"/>
              </a:spcBef>
              <a:buNone/>
            </a:pPr>
            <a:r>
              <a:rPr lang="en-US" sz="1350" b="1">
                <a:latin typeface="Calibri"/>
                <a:ea typeface="Times New Roman" panose="02020603050405020304" pitchFamily="18" charset="0"/>
                <a:cs typeface="Calibri Light"/>
              </a:rPr>
              <a:t>Students have prepared information for 1-2 cover crop species. Their information has been compiled in a handout which will be distributed to the class.  During the course, the information will be presented during the CC plant ID activity in 30 min increments.</a:t>
            </a:r>
            <a:endParaRPr lang="en-US" sz="1350">
              <a:latin typeface="Calibri"/>
              <a:ea typeface="Times New Roman" panose="02020603050405020304" pitchFamily="18" charset="0"/>
              <a:cs typeface="Calibri Light"/>
            </a:endParaRPr>
          </a:p>
          <a:p>
            <a:pPr marL="0" indent="0" fontAlgn="base">
              <a:spcBef>
                <a:spcPts val="0"/>
              </a:spcBef>
              <a:buNone/>
            </a:pPr>
            <a:endParaRPr lang="en-US" sz="1350">
              <a:latin typeface="Times New Roman" panose="02020603050405020304" pitchFamily="18" charset="0"/>
              <a:ea typeface="Times New Roman" panose="02020603050405020304" pitchFamily="18" charset="0"/>
            </a:endParaRPr>
          </a:p>
          <a:p>
            <a:pPr marL="0" indent="0" fontAlgn="base">
              <a:spcBef>
                <a:spcPts val="0"/>
              </a:spcBef>
              <a:buNone/>
            </a:pPr>
            <a:r>
              <a:rPr lang="en-US" sz="1350" b="1" u="sng">
                <a:latin typeface="Calibri" panose="020F0502020204030204" pitchFamily="34" charset="0"/>
                <a:ea typeface="Times New Roman" panose="02020603050405020304" pitchFamily="18" charset="0"/>
              </a:rPr>
              <a:t>Pre-Course Activity</a:t>
            </a:r>
            <a:endParaRPr lang="en-US" sz="1350" u="sng">
              <a:latin typeface="Times New Roman" panose="02020603050405020304" pitchFamily="18" charset="0"/>
              <a:ea typeface="Times New Roman" panose="02020603050405020304" pitchFamily="18" charset="0"/>
            </a:endParaRPr>
          </a:p>
          <a:p>
            <a:pPr marL="257175" indent="-257175" fontAlgn="base">
              <a:spcBef>
                <a:spcPts val="0"/>
              </a:spcBef>
              <a:buFont typeface="+mj-lt"/>
              <a:buAutoNum type="alphaLcParenR"/>
              <a:tabLst>
                <a:tab pos="342900" algn="l"/>
              </a:tabLst>
            </a:pPr>
            <a:r>
              <a:rPr lang="en-US" sz="1350">
                <a:latin typeface="Calibri" panose="020F0502020204030204" pitchFamily="34" charset="0"/>
                <a:ea typeface="Times New Roman" panose="02020603050405020304" pitchFamily="18" charset="0"/>
              </a:rPr>
              <a:t>Use ppt. template </a:t>
            </a:r>
            <a:r>
              <a:rPr lang="en-US" sz="1350" u="sng">
                <a:solidFill>
                  <a:srgbClr val="0563C1"/>
                </a:solidFill>
                <a:latin typeface="Calibri" panose="020F0502020204030204" pitchFamily="34" charset="0"/>
                <a:ea typeface="Times New Roman" panose="02020603050405020304" pitchFamily="18" charset="0"/>
                <a:hlinkClick r:id="rId2"/>
              </a:rPr>
              <a:t>student ppt. template</a:t>
            </a:r>
            <a:r>
              <a:rPr lang="en-US" sz="1350">
                <a:latin typeface="Calibri" panose="020F0502020204030204" pitchFamily="34" charset="0"/>
                <a:ea typeface="Times New Roman" panose="02020603050405020304" pitchFamily="18" charset="0"/>
              </a:rPr>
              <a:t> to prepare information about their assigned cover crops.</a:t>
            </a:r>
            <a:endParaRPr lang="en-US" sz="1350">
              <a:latin typeface="Times New Roman" panose="02020603050405020304" pitchFamily="18" charset="0"/>
              <a:ea typeface="Times New Roman" panose="02020603050405020304" pitchFamily="18" charset="0"/>
            </a:endParaRPr>
          </a:p>
          <a:p>
            <a:pPr marL="257175" indent="-257175" fontAlgn="base">
              <a:spcBef>
                <a:spcPts val="0"/>
              </a:spcBef>
              <a:buFont typeface="+mj-lt"/>
              <a:buAutoNum type="alphaLcParenR"/>
              <a:tabLst>
                <a:tab pos="342900" algn="l"/>
              </a:tabLst>
            </a:pPr>
            <a:r>
              <a:rPr lang="en-US" sz="1350">
                <a:latin typeface="Calibri" panose="020F0502020204030204" pitchFamily="34" charset="0"/>
                <a:ea typeface="Times New Roman" panose="02020603050405020304" pitchFamily="18" charset="0"/>
              </a:rPr>
              <a:t>One or two slides per species.</a:t>
            </a:r>
            <a:endParaRPr lang="en-US" sz="1350">
              <a:latin typeface="Times New Roman" panose="02020603050405020304" pitchFamily="18" charset="0"/>
              <a:ea typeface="Times New Roman" panose="02020603050405020304" pitchFamily="18" charset="0"/>
            </a:endParaRPr>
          </a:p>
          <a:p>
            <a:pPr marL="257175" indent="-257175" fontAlgn="base">
              <a:spcBef>
                <a:spcPts val="0"/>
              </a:spcBef>
              <a:buFont typeface="+mj-lt"/>
              <a:buAutoNum type="alphaLcParenR"/>
              <a:tabLst>
                <a:tab pos="342900" algn="l"/>
              </a:tabLst>
            </a:pPr>
            <a:r>
              <a:rPr lang="en-US" sz="1350">
                <a:latin typeface="Calibri"/>
                <a:ea typeface="Times New Roman" panose="02020603050405020304" pitchFamily="18" charset="0"/>
                <a:cs typeface="Calibri Light"/>
              </a:rPr>
              <a:t>Slides should include pros and cons and several pictures (possibly of seeds and different growth stages).</a:t>
            </a:r>
          </a:p>
          <a:p>
            <a:pPr marL="257175" indent="-257175" fontAlgn="base">
              <a:spcBef>
                <a:spcPts val="0"/>
              </a:spcBef>
              <a:buFont typeface="+mj-lt"/>
              <a:buAutoNum type="alphaLcParenR"/>
              <a:tabLst>
                <a:tab pos="342900" algn="l"/>
              </a:tabLst>
            </a:pPr>
            <a:r>
              <a:rPr lang="en-US" sz="1350">
                <a:latin typeface="Calibri" panose="020F0502020204030204" pitchFamily="34" charset="0"/>
                <a:ea typeface="Times New Roman" panose="02020603050405020304" pitchFamily="18" charset="0"/>
              </a:rPr>
              <a:t>Send assignment 2-3 weeks prior to class.</a:t>
            </a:r>
            <a:endParaRPr lang="en-US" sz="1350">
              <a:latin typeface="Times New Roman" panose="02020603050405020304" pitchFamily="18" charset="0"/>
              <a:ea typeface="Times New Roman" panose="02020603050405020304" pitchFamily="18" charset="0"/>
            </a:endParaRPr>
          </a:p>
          <a:p>
            <a:pPr marL="257175" indent="-257175">
              <a:spcBef>
                <a:spcPts val="0"/>
              </a:spcBef>
              <a:buFont typeface="+mj-lt"/>
              <a:buAutoNum type="alphaLcParenR"/>
              <a:tabLst>
                <a:tab pos="342900" algn="l"/>
              </a:tabLst>
            </a:pPr>
            <a:r>
              <a:rPr lang="en-US" sz="1350">
                <a:latin typeface="Calibri"/>
                <a:ea typeface="Times New Roman" panose="02020603050405020304" pitchFamily="18" charset="0"/>
                <a:cs typeface="Calibri Light"/>
              </a:rPr>
              <a:t>Participants will send in 3-4 slides prior to course:  Slide one will be an introduction of the participant.  The remaining two slide will be the cover crop slides.  </a:t>
            </a:r>
            <a:endParaRPr lang="en-US" sz="1350">
              <a:latin typeface="Times New Roman"/>
              <a:ea typeface="Times New Roman" panose="02020603050405020304" pitchFamily="18" charset="0"/>
            </a:endParaRPr>
          </a:p>
          <a:p>
            <a:pPr marL="257175" indent="-257175">
              <a:spcBef>
                <a:spcPts val="0"/>
              </a:spcBef>
              <a:buFont typeface="+mj-lt"/>
              <a:buAutoNum type="alphaLcParenR"/>
              <a:tabLst>
                <a:tab pos="342900" algn="l"/>
              </a:tabLst>
            </a:pPr>
            <a:r>
              <a:rPr lang="en-US" sz="1350">
                <a:latin typeface="Calibri"/>
                <a:ea typeface="Times New Roman" panose="02020603050405020304" pitchFamily="18" charset="0"/>
                <a:cs typeface="Calibri Light"/>
              </a:rPr>
              <a:t>Presentation slides will be compiled by the SHS to compile a cover crop resource for the class. Make sure to cite sources for cover crop information.</a:t>
            </a:r>
          </a:p>
          <a:p>
            <a:pPr marL="0" indent="0">
              <a:spcBef>
                <a:spcPts val="0"/>
              </a:spcBef>
              <a:buNone/>
            </a:pPr>
            <a:endParaRPr lang="en-US" sz="1350">
              <a:latin typeface="Times New Roman" panose="02020603050405020304" pitchFamily="18" charset="0"/>
              <a:ea typeface="Times New Roman" panose="02020603050405020304" pitchFamily="18" charset="0"/>
            </a:endParaRPr>
          </a:p>
          <a:p>
            <a:pPr marL="0" indent="0">
              <a:lnSpc>
                <a:spcPct val="107000"/>
              </a:lnSpc>
              <a:spcBef>
                <a:spcPts val="0"/>
              </a:spcBef>
              <a:spcAft>
                <a:spcPts val="600"/>
              </a:spcAft>
              <a:buNone/>
            </a:pPr>
            <a:r>
              <a:rPr lang="en-US" sz="1350" b="1" u="sng">
                <a:latin typeface="Calibri" panose="020F0502020204030204" pitchFamily="34" charset="0"/>
                <a:ea typeface="Calibri" panose="020F0502020204030204" pitchFamily="34" charset="0"/>
                <a:cs typeface="Arial" panose="020B0604020202020204" pitchFamily="34" charset="0"/>
              </a:rPr>
              <a:t>Cover Crop Plant ID Activity </a:t>
            </a:r>
            <a:endParaRPr lang="en-US" sz="1350">
              <a:latin typeface="Calibri" panose="020F0502020204030204" pitchFamily="34" charset="0"/>
              <a:ea typeface="Calibri" panose="020F0502020204030204" pitchFamily="34" charset="0"/>
              <a:cs typeface="Arial" panose="020B0604020202020204" pitchFamily="34" charset="0"/>
            </a:endParaRPr>
          </a:p>
          <a:p>
            <a:pPr marL="0">
              <a:lnSpc>
                <a:spcPct val="107000"/>
              </a:lnSpc>
              <a:spcBef>
                <a:spcPts val="0"/>
              </a:spcBef>
              <a:spcAft>
                <a:spcPts val="600"/>
              </a:spcAft>
            </a:pPr>
            <a:r>
              <a:rPr lang="en-US" sz="1350">
                <a:latin typeface="Calibri"/>
                <a:ea typeface="Calibri" panose="020F0502020204030204" pitchFamily="34" charset="0"/>
                <a:cs typeface="Arial"/>
              </a:rPr>
              <a:t>10 “mystery” cover crop plants will be placed at the front of the room with its seeds prior to class</a:t>
            </a:r>
          </a:p>
          <a:p>
            <a:pPr marL="0">
              <a:lnSpc>
                <a:spcPct val="107000"/>
              </a:lnSpc>
              <a:spcBef>
                <a:spcPts val="0"/>
              </a:spcBef>
              <a:spcAft>
                <a:spcPts val="600"/>
              </a:spcAft>
            </a:pPr>
            <a:r>
              <a:rPr lang="en-US" sz="1350">
                <a:latin typeface="Calibri" panose="020F0502020204030204" pitchFamily="34" charset="0"/>
                <a:ea typeface="Calibri" panose="020F0502020204030204" pitchFamily="34" charset="0"/>
                <a:cs typeface="Arial" panose="020B0604020202020204" pitchFamily="34" charset="0"/>
              </a:rPr>
              <a:t>Students will have to investigate the pot to identify their plant – 10 min</a:t>
            </a:r>
          </a:p>
          <a:p>
            <a:pPr marL="0">
              <a:lnSpc>
                <a:spcPct val="107000"/>
              </a:lnSpc>
              <a:spcBef>
                <a:spcPts val="0"/>
              </a:spcBef>
              <a:spcAft>
                <a:spcPts val="600"/>
              </a:spcAft>
            </a:pPr>
            <a:r>
              <a:rPr lang="en-US" sz="1350">
                <a:latin typeface="Calibri" panose="020F0502020204030204" pitchFamily="34" charset="0"/>
                <a:ea typeface="Calibri" panose="020F0502020204030204" pitchFamily="34" charset="0"/>
                <a:cs typeface="Arial" panose="020B0604020202020204" pitchFamily="34" charset="0"/>
              </a:rPr>
              <a:t>Student whose plants are present will give a 1-2 min presentation on the plant – 20-30 min</a:t>
            </a:r>
          </a:p>
          <a:p>
            <a:pPr marL="0">
              <a:lnSpc>
                <a:spcPct val="107000"/>
              </a:lnSpc>
              <a:spcBef>
                <a:spcPts val="0"/>
              </a:spcBef>
              <a:spcAft>
                <a:spcPts val="600"/>
              </a:spcAft>
            </a:pPr>
            <a:r>
              <a:rPr lang="en-US" sz="1350">
                <a:latin typeface="Calibri" panose="020F0502020204030204" pitchFamily="34" charset="0"/>
                <a:ea typeface="Calibri" panose="020F0502020204030204" pitchFamily="34" charset="0"/>
                <a:cs typeface="Arial" panose="020B0604020202020204" pitchFamily="34" charset="0"/>
              </a:rPr>
              <a:t>This exercise will be repeated until everyone has presented their cover crop species </a:t>
            </a:r>
          </a:p>
          <a:p>
            <a:pPr marL="0" indent="0">
              <a:buNone/>
            </a:pPr>
            <a:endParaRPr lang="en-US"/>
          </a:p>
        </p:txBody>
      </p:sp>
    </p:spTree>
    <p:extLst>
      <p:ext uri="{BB962C8B-B14F-4D97-AF65-F5344CB8AC3E}">
        <p14:creationId xmlns:p14="http://schemas.microsoft.com/office/powerpoint/2010/main" val="1066250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06162-1A4B-B44E-BF4E-D4F152438B54}"/>
              </a:ext>
            </a:extLst>
          </p:cNvPr>
          <p:cNvSpPr>
            <a:spLocks noGrp="1"/>
          </p:cNvSpPr>
          <p:nvPr>
            <p:ph type="title" idx="4294967295"/>
          </p:nvPr>
        </p:nvSpPr>
        <p:spPr>
          <a:xfrm>
            <a:off x="639661" y="2219368"/>
            <a:ext cx="8329962" cy="2767013"/>
          </a:xfrm>
          <a:prstGeom prst="rect">
            <a:avLst/>
          </a:prstGeom>
        </p:spPr>
        <p:txBody>
          <a:bodyPr lIns="91440" tIns="45720" rIns="91440" bIns="45720" anchor="t">
            <a:normAutofit/>
          </a:bodyPr>
          <a:lstStyle/>
          <a:p>
            <a:r>
              <a:rPr lang="en-US" sz="3200"/>
              <a:t>Why do producers plant cover crops?</a:t>
            </a:r>
            <a:br>
              <a:rPr lang="en-US" sz="3200"/>
            </a:br>
            <a:br>
              <a:rPr lang="en-US" sz="3200"/>
            </a:br>
            <a:r>
              <a:rPr lang="en-US" sz="3200"/>
              <a:t>What are they hoping to achieve on their farms with the practice?</a:t>
            </a:r>
          </a:p>
        </p:txBody>
      </p:sp>
    </p:spTree>
    <p:extLst>
      <p:ext uri="{BB962C8B-B14F-4D97-AF65-F5344CB8AC3E}">
        <p14:creationId xmlns:p14="http://schemas.microsoft.com/office/powerpoint/2010/main" val="11595535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000000"/>
                </a:solidFill>
                <a:effectLst/>
                <a:uLnTx/>
                <a:uFillTx/>
                <a:latin typeface="Montserrat"/>
                <a:ea typeface="+mn-ea"/>
                <a:cs typeface="+mn-cs"/>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a:lstStyle/>
          <a:p>
            <a:pPr marL="0" indent="0">
              <a:buNone/>
            </a:pPr>
            <a:r>
              <a:rPr lang="en-US">
                <a:solidFill>
                  <a:schemeClr val="accent5"/>
                </a:solidFill>
              </a:rPr>
              <a:t>For more information on Managing Soil Health, </a:t>
            </a:r>
          </a:p>
          <a:p>
            <a:pPr marL="0" indent="0">
              <a:buNone/>
            </a:pPr>
            <a:r>
              <a:rPr lang="en-US">
                <a:solidFill>
                  <a:schemeClr val="accent5"/>
                </a:solidFill>
              </a:rPr>
              <a:t>visit us here: </a:t>
            </a:r>
          </a:p>
          <a:p>
            <a:pPr marL="0" indent="0">
              <a:buNone/>
            </a:pPr>
            <a:endParaRPr lang="en-US">
              <a:solidFill>
                <a:schemeClr val="accent5"/>
              </a:solidFill>
            </a:endParaRPr>
          </a:p>
          <a:p>
            <a:pPr marL="0" indent="0" algn="ctr">
              <a:buNone/>
            </a:pPr>
            <a:r>
              <a:rPr lang="en-US">
                <a:solidFill>
                  <a:schemeClr val="accent1"/>
                </a:solidFill>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AB8BB-5EDB-C78A-F6BA-E17D057503B1}"/>
              </a:ext>
            </a:extLst>
          </p:cNvPr>
          <p:cNvSpPr>
            <a:spLocks noGrp="1"/>
          </p:cNvSpPr>
          <p:nvPr>
            <p:ph type="title" idx="4294967295"/>
          </p:nvPr>
        </p:nvSpPr>
        <p:spPr>
          <a:xfrm>
            <a:off x="0" y="528394"/>
            <a:ext cx="9223773" cy="632222"/>
          </a:xfrm>
          <a:prstGeom prst="rect">
            <a:avLst/>
          </a:prstGeom>
        </p:spPr>
        <p:txBody>
          <a:bodyPr>
            <a:noAutofit/>
          </a:bodyPr>
          <a:lstStyle/>
          <a:p>
            <a:r>
              <a:rPr lang="en-US" sz="3200" b="1">
                <a:solidFill>
                  <a:schemeClr val="accent4"/>
                </a:solidFill>
              </a:rPr>
              <a:t>Background – National Cover Crop Survey</a:t>
            </a:r>
          </a:p>
        </p:txBody>
      </p:sp>
      <p:sp>
        <p:nvSpPr>
          <p:cNvPr id="3" name="Content Placeholder 2">
            <a:extLst>
              <a:ext uri="{FF2B5EF4-FFF2-40B4-BE49-F238E27FC236}">
                <a16:creationId xmlns:a16="http://schemas.microsoft.com/office/drawing/2014/main" id="{91EA5DA5-98F0-250F-9D2D-784F5EBFEBE9}"/>
              </a:ext>
            </a:extLst>
          </p:cNvPr>
          <p:cNvSpPr>
            <a:spLocks noGrp="1"/>
          </p:cNvSpPr>
          <p:nvPr>
            <p:ph idx="4294967295"/>
          </p:nvPr>
        </p:nvSpPr>
        <p:spPr>
          <a:xfrm>
            <a:off x="199239" y="1713725"/>
            <a:ext cx="5863829" cy="3771900"/>
          </a:xfrm>
          <a:prstGeom prst="rect">
            <a:avLst/>
          </a:prstGeom>
        </p:spPr>
        <p:txBody>
          <a:bodyPr lIns="91440" tIns="45720" rIns="91440" bIns="45720" anchor="t"/>
          <a:lstStyle/>
          <a:p>
            <a:pPr marL="128270" indent="-128270"/>
            <a:r>
              <a:rPr lang="en-US" sz="2400"/>
              <a:t>National Cover Crop Survey Report</a:t>
            </a:r>
          </a:p>
          <a:p>
            <a:pPr marL="385445" lvl="1" indent="-128270"/>
            <a:r>
              <a:rPr lang="en-US" sz="2000"/>
              <a:t>Conservation Technology Information Center, USDA SARE, and American Seed Trade Association. </a:t>
            </a:r>
          </a:p>
          <a:p>
            <a:pPr marL="385445" lvl="1" indent="-128270"/>
            <a:r>
              <a:rPr lang="en-US" sz="2000"/>
              <a:t>2022 – 2023 report published Aug. 2023</a:t>
            </a:r>
          </a:p>
          <a:p>
            <a:pPr marL="128270" indent="-128270"/>
            <a:r>
              <a:rPr lang="en-US" sz="2400"/>
              <a:t>795 respondents from across U.S. and across scales of agriculture.</a:t>
            </a:r>
          </a:p>
          <a:p>
            <a:pPr marL="128270" indent="-128270"/>
            <a:r>
              <a:rPr lang="en-US" sz="2400"/>
              <a:t>Acres planted to cover crops (CCs) reported by respondents has grown steadily between 2012 – 2022.</a:t>
            </a:r>
            <a:r>
              <a:rPr lang="en-US" sz="1550"/>
              <a:t> </a:t>
            </a:r>
          </a:p>
          <a:p>
            <a:pPr marL="128270" indent="-128270"/>
            <a:endParaRPr lang="en-US"/>
          </a:p>
        </p:txBody>
      </p:sp>
      <p:pic>
        <p:nvPicPr>
          <p:cNvPr id="5" name="Picture 4" descr="A close-up of National cover crop survey report book&#10;&#10;">
            <a:extLst>
              <a:ext uri="{FF2B5EF4-FFF2-40B4-BE49-F238E27FC236}">
                <a16:creationId xmlns:a16="http://schemas.microsoft.com/office/drawing/2014/main" id="{067B02C9-344D-E4EE-427B-5D077BB3E72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78067" y="1614627"/>
            <a:ext cx="2836485" cy="3835868"/>
          </a:xfrm>
          <a:prstGeom prst="rect">
            <a:avLst/>
          </a:prstGeom>
        </p:spPr>
      </p:pic>
      <p:sp>
        <p:nvSpPr>
          <p:cNvPr id="6" name="TextBox 5">
            <a:extLst>
              <a:ext uri="{FF2B5EF4-FFF2-40B4-BE49-F238E27FC236}">
                <a16:creationId xmlns:a16="http://schemas.microsoft.com/office/drawing/2014/main" id="{369464FE-4289-E193-F1A7-145B19C7236A}"/>
              </a:ext>
            </a:extLst>
          </p:cNvPr>
          <p:cNvSpPr txBox="1"/>
          <p:nvPr/>
        </p:nvSpPr>
        <p:spPr>
          <a:xfrm>
            <a:off x="747102" y="5998921"/>
            <a:ext cx="4101029" cy="430887"/>
          </a:xfrm>
          <a:prstGeom prst="rect">
            <a:avLst/>
          </a:prstGeom>
          <a:noFill/>
        </p:spPr>
        <p:txBody>
          <a:bodyPr wrap="square" lIns="91440" tIns="45720" rIns="91440" bIns="45720" rtlCol="0" anchor="t">
            <a:spAutoFit/>
          </a:bodyPr>
          <a:lstStyle/>
          <a:p>
            <a:r>
              <a:rPr lang="en-US" sz="1100"/>
              <a:t>https://www.sare.org/wp-content/uploads/2022-2023-National-Cover-Crop-Survey-Report.pdf</a:t>
            </a:r>
          </a:p>
        </p:txBody>
      </p:sp>
    </p:spTree>
    <p:extLst>
      <p:ext uri="{BB962C8B-B14F-4D97-AF65-F5344CB8AC3E}">
        <p14:creationId xmlns:p14="http://schemas.microsoft.com/office/powerpoint/2010/main" val="1214335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CFEE3-0C20-725D-216D-22E5EF1F1EA6}"/>
              </a:ext>
            </a:extLst>
          </p:cNvPr>
          <p:cNvSpPr>
            <a:spLocks noGrp="1"/>
          </p:cNvSpPr>
          <p:nvPr>
            <p:ph type="title" idx="4294967295"/>
          </p:nvPr>
        </p:nvSpPr>
        <p:spPr>
          <a:xfrm>
            <a:off x="0" y="430410"/>
            <a:ext cx="9144000" cy="1139428"/>
          </a:xfrm>
          <a:prstGeom prst="rect">
            <a:avLst/>
          </a:prstGeom>
        </p:spPr>
        <p:txBody>
          <a:bodyPr lIns="91440" tIns="45720" rIns="91440" bIns="45720" anchor="t"/>
          <a:lstStyle/>
          <a:p>
            <a:r>
              <a:rPr lang="en-US" sz="2800" b="1">
                <a:solidFill>
                  <a:schemeClr val="accent4"/>
                </a:solidFill>
              </a:rPr>
              <a:t>Background – National Cover Crop Survey:</a:t>
            </a:r>
            <a:br>
              <a:rPr lang="en-US" sz="2800" b="1"/>
            </a:br>
            <a:r>
              <a:rPr lang="en-US" sz="2800" b="1">
                <a:solidFill>
                  <a:schemeClr val="accent4"/>
                </a:solidFill>
              </a:rPr>
              <a:t>Producer Goals for using CCs</a:t>
            </a:r>
          </a:p>
        </p:txBody>
      </p:sp>
      <p:sp>
        <p:nvSpPr>
          <p:cNvPr id="3" name="Content Placeholder 2">
            <a:extLst>
              <a:ext uri="{FF2B5EF4-FFF2-40B4-BE49-F238E27FC236}">
                <a16:creationId xmlns:a16="http://schemas.microsoft.com/office/drawing/2014/main" id="{FAFDD579-D78B-AA92-A275-0DBF69BA0E78}"/>
              </a:ext>
            </a:extLst>
          </p:cNvPr>
          <p:cNvSpPr>
            <a:spLocks noGrp="1"/>
          </p:cNvSpPr>
          <p:nvPr>
            <p:ph idx="4294967295"/>
          </p:nvPr>
        </p:nvSpPr>
        <p:spPr>
          <a:xfrm>
            <a:off x="198120" y="2271237"/>
            <a:ext cx="6053398" cy="3502819"/>
          </a:xfrm>
          <a:prstGeom prst="rect">
            <a:avLst/>
          </a:prstGeom>
        </p:spPr>
        <p:txBody>
          <a:bodyPr>
            <a:normAutofit/>
          </a:bodyPr>
          <a:lstStyle/>
          <a:p>
            <a:pPr marL="0" indent="0">
              <a:buNone/>
            </a:pPr>
            <a:r>
              <a:rPr lang="en-US" sz="2400" u="sng"/>
              <a:t>Top Five Motivations in the Survey</a:t>
            </a:r>
          </a:p>
          <a:p>
            <a:pPr marL="385763" indent="-385763">
              <a:buFont typeface="+mj-lt"/>
              <a:buAutoNum type="arabicPeriod"/>
            </a:pPr>
            <a:r>
              <a:rPr lang="en-US" sz="2400"/>
              <a:t>Improve soil health (95%).</a:t>
            </a:r>
          </a:p>
          <a:p>
            <a:pPr marL="385763" indent="-385763">
              <a:buFont typeface="+mj-lt"/>
              <a:buAutoNum type="arabicPeriod"/>
            </a:pPr>
            <a:r>
              <a:rPr lang="en-US" sz="2400"/>
              <a:t>Add soil organic matter / sequester C (91%).</a:t>
            </a:r>
          </a:p>
          <a:p>
            <a:pPr marL="385763" indent="-385763">
              <a:buFont typeface="+mj-lt"/>
              <a:buAutoNum type="arabicPeriod"/>
            </a:pPr>
            <a:r>
              <a:rPr lang="en-US" sz="2400"/>
              <a:t>Improve water infiltration (82%).</a:t>
            </a:r>
          </a:p>
          <a:p>
            <a:pPr marL="385763" indent="-385763">
              <a:buFont typeface="+mj-lt"/>
              <a:buAutoNum type="arabicPeriod"/>
            </a:pPr>
            <a:r>
              <a:rPr lang="en-US" sz="2400"/>
              <a:t>Reduce </a:t>
            </a:r>
            <a:r>
              <a:rPr lang="en-US" sz="2200"/>
              <a:t>erosion</a:t>
            </a:r>
            <a:r>
              <a:rPr lang="en-US" sz="2400"/>
              <a:t> (81%).</a:t>
            </a:r>
          </a:p>
          <a:p>
            <a:pPr marL="385763" indent="-385763">
              <a:buFont typeface="+mj-lt"/>
              <a:buAutoNum type="arabicPeriod"/>
            </a:pPr>
            <a:r>
              <a:rPr lang="en-US" sz="2400"/>
              <a:t>Improve weed management (79%).</a:t>
            </a:r>
          </a:p>
        </p:txBody>
      </p:sp>
      <p:pic>
        <p:nvPicPr>
          <p:cNvPr id="4" name="Picture 3" descr="A close-up of a book&#10;&#10;">
            <a:extLst>
              <a:ext uri="{FF2B5EF4-FFF2-40B4-BE49-F238E27FC236}">
                <a16:creationId xmlns:a16="http://schemas.microsoft.com/office/drawing/2014/main" id="{5A6964F0-2F73-255A-1928-44E3F5B70D7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45017" y="2121891"/>
            <a:ext cx="2590274" cy="3502910"/>
          </a:xfrm>
          <a:prstGeom prst="rect">
            <a:avLst/>
          </a:prstGeom>
        </p:spPr>
      </p:pic>
    </p:spTree>
    <p:extLst>
      <p:ext uri="{BB962C8B-B14F-4D97-AF65-F5344CB8AC3E}">
        <p14:creationId xmlns:p14="http://schemas.microsoft.com/office/powerpoint/2010/main" val="414172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2BE2D-3CF6-9646-07E5-87F1115BD18C}"/>
              </a:ext>
            </a:extLst>
          </p:cNvPr>
          <p:cNvSpPr>
            <a:spLocks noGrp="1"/>
          </p:cNvSpPr>
          <p:nvPr>
            <p:ph type="title" idx="4294967295"/>
          </p:nvPr>
        </p:nvSpPr>
        <p:spPr>
          <a:xfrm>
            <a:off x="0" y="441835"/>
            <a:ext cx="9144000" cy="1416461"/>
          </a:xfrm>
          <a:prstGeom prst="rect">
            <a:avLst/>
          </a:prstGeom>
        </p:spPr>
        <p:txBody>
          <a:bodyPr lIns="91440" tIns="45720" rIns="91440" bIns="45720" anchor="t">
            <a:noAutofit/>
          </a:bodyPr>
          <a:lstStyle/>
          <a:p>
            <a:r>
              <a:rPr lang="en-US" sz="2800" b="1">
                <a:solidFill>
                  <a:schemeClr val="accent4"/>
                </a:solidFill>
              </a:rPr>
              <a:t>Background – National Cover Crop Survey: </a:t>
            </a:r>
            <a:br>
              <a:rPr lang="en-US" sz="2800" b="1"/>
            </a:br>
            <a:r>
              <a:rPr lang="en-US" sz="2800" b="1">
                <a:solidFill>
                  <a:schemeClr val="accent4"/>
                </a:solidFill>
              </a:rPr>
              <a:t>Financial Assistance</a:t>
            </a:r>
          </a:p>
        </p:txBody>
      </p:sp>
      <p:sp>
        <p:nvSpPr>
          <p:cNvPr id="3" name="Content Placeholder 2">
            <a:extLst>
              <a:ext uri="{FF2B5EF4-FFF2-40B4-BE49-F238E27FC236}">
                <a16:creationId xmlns:a16="http://schemas.microsoft.com/office/drawing/2014/main" id="{068E298D-A39B-E5A5-FB0E-8FB4B7F6C8F6}"/>
              </a:ext>
            </a:extLst>
          </p:cNvPr>
          <p:cNvSpPr>
            <a:spLocks noGrp="1"/>
          </p:cNvSpPr>
          <p:nvPr>
            <p:ph idx="4294967295"/>
          </p:nvPr>
        </p:nvSpPr>
        <p:spPr>
          <a:xfrm>
            <a:off x="630195" y="1548974"/>
            <a:ext cx="7886700" cy="4444135"/>
          </a:xfrm>
          <a:prstGeom prst="rect">
            <a:avLst/>
          </a:prstGeom>
        </p:spPr>
        <p:txBody>
          <a:bodyPr lIns="91440" tIns="45720" rIns="91440" bIns="45720" anchor="t">
            <a:normAutofit lnSpcReduction="10000"/>
          </a:bodyPr>
          <a:lstStyle/>
          <a:p>
            <a:pPr marL="128270" indent="-128270"/>
            <a:r>
              <a:rPr lang="en-US" sz="2400"/>
              <a:t>49% of respondents who planted cover crops in 2022 reported receiving some form of financial assistance. </a:t>
            </a:r>
          </a:p>
          <a:p>
            <a:pPr marL="128270" indent="-128270"/>
            <a:endParaRPr lang="en-US" sz="2400"/>
          </a:p>
          <a:p>
            <a:pPr marL="128270" indent="-128270"/>
            <a:r>
              <a:rPr lang="en-US" sz="2400"/>
              <a:t>Cover crops were the conservation practice that received the most funding from the NRCS Environmental Quality Incentives Program (EQIP), nationally between 2017 – 2020.</a:t>
            </a:r>
          </a:p>
          <a:p>
            <a:pPr marL="128270" indent="-128270"/>
            <a:endParaRPr lang="en-US" sz="2400"/>
          </a:p>
          <a:p>
            <a:pPr marL="128270" indent="-128270"/>
            <a:r>
              <a:rPr lang="en-US" sz="2400"/>
              <a:t>Among those in the survey receiving payment, 90% reported they would either “definitely” or “probably” continue planting cover crops after their incentive program. </a:t>
            </a:r>
          </a:p>
        </p:txBody>
      </p:sp>
    </p:spTree>
    <p:extLst>
      <p:ext uri="{BB962C8B-B14F-4D97-AF65-F5344CB8AC3E}">
        <p14:creationId xmlns:p14="http://schemas.microsoft.com/office/powerpoint/2010/main" val="4070730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0EF4DC-4DB8-8C88-AD29-0DD20845BD0E}"/>
              </a:ext>
              <a:ext uri="{C183D7F6-B498-43B3-948B-1728B52AA6E4}">
                <adec:decorative xmlns:adec="http://schemas.microsoft.com/office/drawing/2017/decorative" val="0"/>
              </a:ext>
            </a:extLst>
          </p:cNvPr>
          <p:cNvSpPr>
            <a:spLocks noGrp="1"/>
          </p:cNvSpPr>
          <p:nvPr>
            <p:ph idx="4294967295"/>
          </p:nvPr>
        </p:nvSpPr>
        <p:spPr>
          <a:xfrm>
            <a:off x="518160" y="1848089"/>
            <a:ext cx="7886700" cy="3771900"/>
          </a:xfrm>
          <a:prstGeom prst="rect">
            <a:avLst/>
          </a:prstGeom>
        </p:spPr>
        <p:txBody>
          <a:bodyPr>
            <a:normAutofit/>
          </a:bodyPr>
          <a:lstStyle/>
          <a:p>
            <a:r>
              <a:rPr lang="en-US" sz="3000"/>
              <a:t>Do you consider cover crop management to be a complex topic?</a:t>
            </a:r>
          </a:p>
        </p:txBody>
      </p:sp>
      <p:sp>
        <p:nvSpPr>
          <p:cNvPr id="2" name="Title 1">
            <a:extLst>
              <a:ext uri="{FF2B5EF4-FFF2-40B4-BE49-F238E27FC236}">
                <a16:creationId xmlns:a16="http://schemas.microsoft.com/office/drawing/2014/main" id="{4BB409A0-137F-E87D-2632-0ECFEEE87BA5}"/>
              </a:ext>
              <a:ext uri="{C183D7F6-B498-43B3-948B-1728B52AA6E4}">
                <adec:decorative xmlns:adec="http://schemas.microsoft.com/office/drawing/2017/decorative" val="1"/>
              </a:ext>
            </a:extLst>
          </p:cNvPr>
          <p:cNvSpPr>
            <a:spLocks noGrp="1"/>
          </p:cNvSpPr>
          <p:nvPr>
            <p:ph type="title" idx="4294967295"/>
          </p:nvPr>
        </p:nvSpPr>
        <p:spPr>
          <a:xfrm>
            <a:off x="628650" y="-1325563"/>
            <a:ext cx="7886700" cy="1325563"/>
          </a:xfrm>
          <a:prstGeom prst="rect">
            <a:avLst/>
          </a:prstGeom>
        </p:spPr>
        <p:txBody>
          <a:bodyPr anchor="b"/>
          <a:lstStyle/>
          <a:p>
            <a:r>
              <a:rPr lang="en-US"/>
              <a:t>Question to audience</a:t>
            </a:r>
          </a:p>
        </p:txBody>
      </p:sp>
    </p:spTree>
    <p:extLst>
      <p:ext uri="{BB962C8B-B14F-4D97-AF65-F5344CB8AC3E}">
        <p14:creationId xmlns:p14="http://schemas.microsoft.com/office/powerpoint/2010/main" val="630292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9ACCF-1E2A-532B-9AC8-5F2FB312268C}"/>
              </a:ext>
            </a:extLst>
          </p:cNvPr>
          <p:cNvSpPr>
            <a:spLocks noGrp="1"/>
          </p:cNvSpPr>
          <p:nvPr>
            <p:ph type="title" idx="4294967295"/>
          </p:nvPr>
        </p:nvSpPr>
        <p:spPr>
          <a:xfrm>
            <a:off x="128281" y="585443"/>
            <a:ext cx="6719888" cy="632222"/>
          </a:xfrm>
          <a:prstGeom prst="rect">
            <a:avLst/>
          </a:prstGeom>
        </p:spPr>
        <p:txBody>
          <a:bodyPr/>
          <a:lstStyle/>
          <a:p>
            <a:r>
              <a:rPr lang="en-US" sz="3200" b="1">
                <a:solidFill>
                  <a:schemeClr val="accent4"/>
                </a:solidFill>
              </a:rPr>
              <a:t>Cover Cropping Outcomes</a:t>
            </a:r>
          </a:p>
        </p:txBody>
      </p:sp>
      <p:sp>
        <p:nvSpPr>
          <p:cNvPr id="4" name="Content Placeholder 2">
            <a:extLst>
              <a:ext uri="{FF2B5EF4-FFF2-40B4-BE49-F238E27FC236}">
                <a16:creationId xmlns:a16="http://schemas.microsoft.com/office/drawing/2014/main" id="{81BDE53E-A525-2E1F-01D6-361B6FE8653D}"/>
              </a:ext>
            </a:extLst>
          </p:cNvPr>
          <p:cNvSpPr>
            <a:spLocks noGrp="1"/>
          </p:cNvSpPr>
          <p:nvPr>
            <p:ph idx="4294967295"/>
          </p:nvPr>
        </p:nvSpPr>
        <p:spPr>
          <a:xfrm>
            <a:off x="458675" y="1412680"/>
            <a:ext cx="7886700" cy="4621669"/>
          </a:xfrm>
          <a:prstGeom prst="rect">
            <a:avLst/>
          </a:prstGeom>
        </p:spPr>
        <p:txBody>
          <a:bodyPr lIns="91440" tIns="45720" rIns="91440" bIns="45720" anchor="t">
            <a:normAutofit lnSpcReduction="10000"/>
          </a:bodyPr>
          <a:lstStyle/>
          <a:p>
            <a:pPr marL="0" indent="0">
              <a:buNone/>
            </a:pPr>
            <a:endParaRPr lang="en-US" sz="2925"/>
          </a:p>
          <a:p>
            <a:pPr marL="0" indent="0">
              <a:buNone/>
            </a:pPr>
            <a:r>
              <a:rPr lang="en-US" sz="2600"/>
              <a:t>Are these outcomes guaranteed?</a:t>
            </a:r>
          </a:p>
          <a:p>
            <a:pPr marL="0" indent="0">
              <a:buNone/>
            </a:pPr>
            <a:endParaRPr lang="en-US" sz="2600"/>
          </a:p>
          <a:p>
            <a:pPr marL="0" indent="0">
              <a:buNone/>
            </a:pPr>
            <a:r>
              <a:rPr lang="en-US" sz="2600"/>
              <a:t>What kinds of factors determine these outcomes?</a:t>
            </a:r>
          </a:p>
          <a:p>
            <a:pPr marL="0" indent="0">
              <a:buNone/>
            </a:pPr>
            <a:endParaRPr lang="en-US" sz="2400" u="sng"/>
          </a:p>
          <a:p>
            <a:pPr marL="0" indent="0">
              <a:buNone/>
            </a:pPr>
            <a:r>
              <a:rPr lang="en-US" sz="2400" u="sng"/>
              <a:t>Top Five Motivations in the Survey</a:t>
            </a:r>
          </a:p>
          <a:p>
            <a:pPr marL="385445" indent="-385445">
              <a:buFont typeface="+mj-lt"/>
              <a:buAutoNum type="arabicPeriod"/>
            </a:pPr>
            <a:r>
              <a:rPr lang="en-US" sz="2400"/>
              <a:t>Improve soil health (95%)</a:t>
            </a:r>
          </a:p>
          <a:p>
            <a:pPr marL="385445" indent="-385445">
              <a:buFont typeface="+mj-lt"/>
              <a:buAutoNum type="arabicPeriod"/>
            </a:pPr>
            <a:r>
              <a:rPr lang="en-US" sz="2400"/>
              <a:t>Add soil organic matter / sequester C (91%)</a:t>
            </a:r>
          </a:p>
          <a:p>
            <a:pPr marL="385445" indent="-385445">
              <a:buFont typeface="+mj-lt"/>
              <a:buAutoNum type="arabicPeriod"/>
            </a:pPr>
            <a:r>
              <a:rPr lang="en-US" sz="2400"/>
              <a:t>Improve water infiltration (82%)</a:t>
            </a:r>
          </a:p>
          <a:p>
            <a:pPr marL="385445" indent="-385445">
              <a:buFont typeface="+mj-lt"/>
              <a:buAutoNum type="arabicPeriod"/>
            </a:pPr>
            <a:r>
              <a:rPr lang="en-US" sz="2400"/>
              <a:t>Reduce erosion (81%)</a:t>
            </a:r>
          </a:p>
          <a:p>
            <a:pPr marL="385445" indent="-385445">
              <a:buFont typeface="+mj-lt"/>
              <a:buAutoNum type="arabicPeriod"/>
            </a:pPr>
            <a:r>
              <a:rPr lang="en-US" sz="2400"/>
              <a:t>Improve weed management (79%)</a:t>
            </a:r>
          </a:p>
        </p:txBody>
      </p:sp>
    </p:spTree>
    <p:extLst>
      <p:ext uri="{BB962C8B-B14F-4D97-AF65-F5344CB8AC3E}">
        <p14:creationId xmlns:p14="http://schemas.microsoft.com/office/powerpoint/2010/main" val="288210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5F9F-06DE-26AC-D13D-FD143EBA86FA}"/>
              </a:ext>
            </a:extLst>
          </p:cNvPr>
          <p:cNvSpPr>
            <a:spLocks noGrp="1"/>
          </p:cNvSpPr>
          <p:nvPr>
            <p:ph type="title" idx="4294967295"/>
          </p:nvPr>
        </p:nvSpPr>
        <p:spPr>
          <a:xfrm>
            <a:off x="830580" y="690110"/>
            <a:ext cx="5589330" cy="921889"/>
          </a:xfrm>
          <a:prstGeom prst="rect">
            <a:avLst/>
          </a:prstGeom>
        </p:spPr>
        <p:txBody>
          <a:bodyPr lIns="91440" tIns="45720" rIns="91440" bIns="45720" anchor="t">
            <a:noAutofit/>
          </a:bodyPr>
          <a:lstStyle/>
          <a:p>
            <a:r>
              <a:rPr lang="en-US" sz="3200" b="1">
                <a:solidFill>
                  <a:schemeClr val="accent4"/>
                </a:solidFill>
              </a:rPr>
              <a:t>Research on Cover Crops and Soil Health:</a:t>
            </a:r>
            <a:br>
              <a:rPr lang="en-US" sz="3200" b="1"/>
            </a:br>
            <a:r>
              <a:rPr lang="en-US" sz="3200" b="1">
                <a:solidFill>
                  <a:schemeClr val="accent4"/>
                </a:solidFill>
              </a:rPr>
              <a:t>Reviewing research reviews</a:t>
            </a:r>
          </a:p>
        </p:txBody>
      </p:sp>
    </p:spTree>
    <p:extLst>
      <p:ext uri="{BB962C8B-B14F-4D97-AF65-F5344CB8AC3E}">
        <p14:creationId xmlns:p14="http://schemas.microsoft.com/office/powerpoint/2010/main" val="2235542499"/>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E1663-AABC-4A18-3BF5-D3E1E2AA4F21}"/>
              </a:ext>
            </a:extLst>
          </p:cNvPr>
          <p:cNvSpPr>
            <a:spLocks noGrp="1"/>
          </p:cNvSpPr>
          <p:nvPr>
            <p:ph type="title" idx="4294967295"/>
          </p:nvPr>
        </p:nvSpPr>
        <p:spPr>
          <a:xfrm>
            <a:off x="0" y="477916"/>
            <a:ext cx="9144000" cy="632222"/>
          </a:xfrm>
          <a:prstGeom prst="rect">
            <a:avLst/>
          </a:prstGeom>
        </p:spPr>
        <p:txBody>
          <a:bodyPr lIns="91440" tIns="45720" rIns="91440" bIns="45720" anchor="t">
            <a:noAutofit/>
          </a:bodyPr>
          <a:lstStyle/>
          <a:p>
            <a:pPr algn="ctr"/>
            <a:r>
              <a:rPr lang="en-US" sz="3200" b="1">
                <a:solidFill>
                  <a:schemeClr val="accent4"/>
                </a:solidFill>
              </a:rPr>
              <a:t>What does research synthesis suggest </a:t>
            </a:r>
            <a:br>
              <a:rPr lang="en-US" sz="3200" b="1"/>
            </a:br>
            <a:r>
              <a:rPr lang="en-US" sz="3200" b="1">
                <a:solidFill>
                  <a:schemeClr val="accent4"/>
                </a:solidFill>
              </a:rPr>
              <a:t>about CC goals?</a:t>
            </a:r>
          </a:p>
        </p:txBody>
      </p:sp>
      <p:graphicFrame>
        <p:nvGraphicFramePr>
          <p:cNvPr id="7" name="Table 7">
            <a:extLst>
              <a:ext uri="{FF2B5EF4-FFF2-40B4-BE49-F238E27FC236}">
                <a16:creationId xmlns:a16="http://schemas.microsoft.com/office/drawing/2014/main" id="{0007F08B-181C-D021-DF6C-EA12896F7075}"/>
              </a:ext>
            </a:extLst>
          </p:cNvPr>
          <p:cNvGraphicFramePr>
            <a:graphicFrameLocks noGrp="1"/>
          </p:cNvGraphicFramePr>
          <p:nvPr>
            <p:ph idx="4294967295"/>
            <p:extLst>
              <p:ext uri="{D42A27DB-BD31-4B8C-83A1-F6EECF244321}">
                <p14:modId xmlns:p14="http://schemas.microsoft.com/office/powerpoint/2010/main" val="3031249226"/>
              </p:ext>
            </p:extLst>
          </p:nvPr>
        </p:nvGraphicFramePr>
        <p:xfrm>
          <a:off x="320873" y="1635480"/>
          <a:ext cx="8509658" cy="4711255"/>
        </p:xfrm>
        <a:graphic>
          <a:graphicData uri="http://schemas.openxmlformats.org/drawingml/2006/table">
            <a:tbl>
              <a:tblPr firstRow="1" bandRow="1">
                <a:tableStyleId>{5C22544A-7EE6-4342-B048-85BDC9FD1C3A}</a:tableStyleId>
              </a:tblPr>
              <a:tblGrid>
                <a:gridCol w="4254829">
                  <a:extLst>
                    <a:ext uri="{9D8B030D-6E8A-4147-A177-3AD203B41FA5}">
                      <a16:colId xmlns:a16="http://schemas.microsoft.com/office/drawing/2014/main" val="3594082574"/>
                    </a:ext>
                  </a:extLst>
                </a:gridCol>
                <a:gridCol w="4254829">
                  <a:extLst>
                    <a:ext uri="{9D8B030D-6E8A-4147-A177-3AD203B41FA5}">
                      <a16:colId xmlns:a16="http://schemas.microsoft.com/office/drawing/2014/main" val="4035608809"/>
                    </a:ext>
                  </a:extLst>
                </a:gridCol>
              </a:tblGrid>
              <a:tr h="607120">
                <a:tc>
                  <a:txBody>
                    <a:bodyPr/>
                    <a:lstStyle/>
                    <a:p>
                      <a:r>
                        <a:rPr lang="en-US" sz="1800"/>
                        <a:t>Top 5 Producer Goals for CCs</a:t>
                      </a:r>
                    </a:p>
                  </a:txBody>
                  <a:tcPr marL="68580" marR="68580" marT="34290" marB="34290"/>
                </a:tc>
                <a:tc>
                  <a:txBody>
                    <a:bodyPr/>
                    <a:lstStyle/>
                    <a:p>
                      <a:r>
                        <a:rPr lang="en-US" sz="1800"/>
                        <a:t>Research Reviews Indicate</a:t>
                      </a:r>
                    </a:p>
                  </a:txBody>
                  <a:tcPr marL="68580" marR="68580" marT="34290" marB="34290"/>
                </a:tc>
                <a:extLst>
                  <a:ext uri="{0D108BD9-81ED-4DB2-BD59-A6C34878D82A}">
                    <a16:rowId xmlns:a16="http://schemas.microsoft.com/office/drawing/2014/main" val="3642058202"/>
                  </a:ext>
                </a:extLst>
              </a:tr>
              <a:tr h="1238527">
                <a:tc>
                  <a:txBody>
                    <a:bodyPr/>
                    <a:lstStyle/>
                    <a:p>
                      <a:r>
                        <a:rPr lang="en-US" sz="2000" b="1"/>
                        <a:t>1. Improve Soil Health</a:t>
                      </a:r>
                    </a:p>
                  </a:txBody>
                  <a:tcPr marL="68580" marR="68580" marT="34290" marB="34290"/>
                </a:tc>
                <a:tc>
                  <a:txBody>
                    <a:bodyPr/>
                    <a:lstStyle/>
                    <a:p>
                      <a:r>
                        <a:rPr lang="en-US" sz="1800" b="1">
                          <a:solidFill>
                            <a:srgbClr val="005600"/>
                          </a:solidFill>
                        </a:rPr>
                        <a:t>Yes – consistent change in biological properties, some change in physical properties. Incremental</a:t>
                      </a:r>
                    </a:p>
                  </a:txBody>
                  <a:tcPr marL="68580" marR="68580" marT="34290" marB="34290"/>
                </a:tc>
                <a:extLst>
                  <a:ext uri="{0D108BD9-81ED-4DB2-BD59-A6C34878D82A}">
                    <a16:rowId xmlns:a16="http://schemas.microsoft.com/office/drawing/2014/main" val="36941508"/>
                  </a:ext>
                </a:extLst>
              </a:tr>
              <a:tr h="947108">
                <a:tc>
                  <a:txBody>
                    <a:bodyPr/>
                    <a:lstStyle/>
                    <a:p>
                      <a:r>
                        <a:rPr lang="en-US" sz="2000" b="1"/>
                        <a:t>2. Add soil organic matter / sequester C</a:t>
                      </a:r>
                    </a:p>
                  </a:txBody>
                  <a:tcPr marL="68580" marR="68580" marT="34290" marB="34290"/>
                </a:tc>
                <a:tc>
                  <a:txBody>
                    <a:bodyPr/>
                    <a:lstStyle/>
                    <a:p>
                      <a:r>
                        <a:rPr lang="en-US" sz="1800" b="1">
                          <a:solidFill>
                            <a:srgbClr val="844300"/>
                          </a:solidFill>
                        </a:rPr>
                        <a:t>Inconsistent – dependent on management and site conditions and duration of studies</a:t>
                      </a:r>
                    </a:p>
                  </a:txBody>
                  <a:tcPr marL="68580" marR="68580" marT="34290" marB="34290"/>
                </a:tc>
                <a:extLst>
                  <a:ext uri="{0D108BD9-81ED-4DB2-BD59-A6C34878D82A}">
                    <a16:rowId xmlns:a16="http://schemas.microsoft.com/office/drawing/2014/main" val="1018248010"/>
                  </a:ext>
                </a:extLst>
              </a:tr>
              <a:tr h="655690">
                <a:tc>
                  <a:txBody>
                    <a:bodyPr/>
                    <a:lstStyle/>
                    <a:p>
                      <a:r>
                        <a:rPr lang="en-US" sz="2000" b="1"/>
                        <a:t>3. Improve water Infiltration</a:t>
                      </a:r>
                    </a:p>
                  </a:txBody>
                  <a:tcPr marL="68580" marR="68580" marT="34290" marB="34290"/>
                </a:tc>
                <a:tc>
                  <a:txBody>
                    <a:bodyPr/>
                    <a:lstStyle/>
                    <a:p>
                      <a:r>
                        <a:rPr lang="en-US" sz="1800" b="1">
                          <a:solidFill>
                            <a:srgbClr val="005600"/>
                          </a:solidFill>
                        </a:rPr>
                        <a:t>Yes  – More published research needed on topic</a:t>
                      </a:r>
                    </a:p>
                  </a:txBody>
                  <a:tcPr marL="68580" marR="68580" marT="34290" marB="34290"/>
                </a:tc>
                <a:extLst>
                  <a:ext uri="{0D108BD9-81ED-4DB2-BD59-A6C34878D82A}">
                    <a16:rowId xmlns:a16="http://schemas.microsoft.com/office/drawing/2014/main" val="1565169302"/>
                  </a:ext>
                </a:extLst>
              </a:tr>
              <a:tr h="607120">
                <a:tc>
                  <a:txBody>
                    <a:bodyPr/>
                    <a:lstStyle/>
                    <a:p>
                      <a:r>
                        <a:rPr lang="en-US" sz="2000" b="1"/>
                        <a:t>4. Reduce erosion</a:t>
                      </a:r>
                    </a:p>
                  </a:txBody>
                  <a:tcPr marL="68580" marR="68580" marT="34290" marB="34290"/>
                </a:tc>
                <a:tc>
                  <a:txBody>
                    <a:bodyPr/>
                    <a:lstStyle/>
                    <a:p>
                      <a:r>
                        <a:rPr lang="en-US" sz="1800" b="1">
                          <a:solidFill>
                            <a:srgbClr val="006400"/>
                          </a:solidFill>
                        </a:rPr>
                        <a:t>Yes – very consistent results</a:t>
                      </a:r>
                    </a:p>
                  </a:txBody>
                  <a:tcPr marL="68580" marR="68580" marT="34290" marB="34290"/>
                </a:tc>
                <a:extLst>
                  <a:ext uri="{0D108BD9-81ED-4DB2-BD59-A6C34878D82A}">
                    <a16:rowId xmlns:a16="http://schemas.microsoft.com/office/drawing/2014/main" val="1980631259"/>
                  </a:ext>
                </a:extLst>
              </a:tr>
              <a:tr h="655690">
                <a:tc>
                  <a:txBody>
                    <a:bodyPr/>
                    <a:lstStyle/>
                    <a:p>
                      <a:r>
                        <a:rPr lang="en-US" sz="2000" b="1"/>
                        <a:t>5. Improve weed management</a:t>
                      </a:r>
                    </a:p>
                  </a:txBody>
                  <a:tcPr marL="68580" marR="68580" marT="34290" marB="34290"/>
                </a:tc>
                <a:tc>
                  <a:txBody>
                    <a:bodyPr/>
                    <a:lstStyle/>
                    <a:p>
                      <a:r>
                        <a:rPr lang="en-US" sz="1800" b="1">
                          <a:solidFill>
                            <a:srgbClr val="005600"/>
                          </a:solidFill>
                        </a:rPr>
                        <a:t>Yes – very consistent, depending on management</a:t>
                      </a:r>
                    </a:p>
                  </a:txBody>
                  <a:tcPr marL="68580" marR="68580" marT="34290" marB="34290"/>
                </a:tc>
                <a:extLst>
                  <a:ext uri="{0D108BD9-81ED-4DB2-BD59-A6C34878D82A}">
                    <a16:rowId xmlns:a16="http://schemas.microsoft.com/office/drawing/2014/main" val="2652721711"/>
                  </a:ext>
                </a:extLst>
              </a:tr>
            </a:tbl>
          </a:graphicData>
        </a:graphic>
      </p:graphicFrame>
    </p:spTree>
    <p:extLst>
      <p:ext uri="{BB962C8B-B14F-4D97-AF65-F5344CB8AC3E}">
        <p14:creationId xmlns:p14="http://schemas.microsoft.com/office/powerpoint/2010/main" val="4111691621"/>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2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0B1F9C-419A-4D5E-81A9-C16D6420EB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2D63BF8-9907-49D4-ACA8-8A12EC208B07}">
  <ds:schemaRefs>
    <ds:schemaRef ds:uri="190132a1-b740-41e9-a9d3-aef04dc8f2ab"/>
    <ds:schemaRef ds:uri="1fa27c74-dbb6-4e30-b933-9d82255035f8"/>
    <ds:schemaRef ds:uri="73fb875a-8af9-4255-b008-0995492d31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12363614-19a6-4ba2-943c-7caa8a5735f9"/>
    <ds:schemaRef ds:uri="http://schemas.microsoft.com/sharepoint/v3"/>
    <ds:schemaRef ds:uri="849593af-9ef4-4dc7-a991-ea6257baf2f0"/>
  </ds:schemaRefs>
</ds:datastoreItem>
</file>

<file path=customXml/itemProps3.xml><?xml version="1.0" encoding="utf-8"?>
<ds:datastoreItem xmlns:ds="http://schemas.openxmlformats.org/officeDocument/2006/customXml" ds:itemID="{ED004B53-10C8-47B5-AB18-EC09A55BAC3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(4:3)</PresentationFormat>
  <Slides>20</Slides>
  <Notes>18</Notes>
  <HiddenSlides>1</HiddenSlide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1_Title Page</vt:lpstr>
      <vt:lpstr>2_Title Page</vt:lpstr>
      <vt:lpstr>Cover Crops for Soil Health: Class Introduction</vt:lpstr>
      <vt:lpstr>Why do producers plant cover crops?  What are they hoping to achieve on their farms with the practice?</vt:lpstr>
      <vt:lpstr>Background – National Cover Crop Survey</vt:lpstr>
      <vt:lpstr>Background – National Cover Crop Survey: Producer Goals for using CCs</vt:lpstr>
      <vt:lpstr>Background – National Cover Crop Survey:  Financial Assistance</vt:lpstr>
      <vt:lpstr>Question to audience</vt:lpstr>
      <vt:lpstr>Cover Cropping Outcomes</vt:lpstr>
      <vt:lpstr>Research on Cover Crops and Soil Health: Reviewing research reviews</vt:lpstr>
      <vt:lpstr>What does research synthesis suggest  about CC goals?</vt:lpstr>
      <vt:lpstr>Cover Crops and Soil Carbon</vt:lpstr>
      <vt:lpstr>Factors affecting SOC accumulation  with Cover Crops </vt:lpstr>
      <vt:lpstr>Cover Crops and Water Quality</vt:lpstr>
      <vt:lpstr>References</vt:lpstr>
      <vt:lpstr>Cover Crops and Soil Health Training</vt:lpstr>
      <vt:lpstr>Cover Crops and Soil Health Training:  Day 1</vt:lpstr>
      <vt:lpstr>Cover Crops and Soil Health Training:  Day 2</vt:lpstr>
      <vt:lpstr>Cover Crops and Soil Health Training:  Day 3</vt:lpstr>
      <vt:lpstr>Questions or Comments?  Let’s take a look at some cover crop plants.</vt:lpstr>
      <vt:lpstr>Cover Crop Activity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Soil Health in NE Iowa</dc:title>
  <dc:creator>Sass, Neil - NRCS, West Union, IA</dc:creator>
  <cp:revision>6</cp:revision>
  <dcterms:created xsi:type="dcterms:W3CDTF">2020-07-20T20:36:23Z</dcterms:created>
  <dcterms:modified xsi:type="dcterms:W3CDTF">2026-01-12T20:14:13Z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175600.000000000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